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be98dac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be98dac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c033207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c033207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c033207f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c033207f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c033207f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c033207f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be98dac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be98dac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c033207f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c033207f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be98dac6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be98dac6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be98dac6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be98dac6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041659cf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041659cf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be98dac6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be98dac6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mean averages out over time as external factors make it more unclear what prices will look like.</a:t>
            </a:r>
            <a:endParaRPr/>
          </a:p>
          <a:p>
            <a:pPr indent="0" lvl="0" marL="0" rtl="0" algn="l">
              <a:spcBef>
                <a:spcPts val="0"/>
              </a:spcBef>
              <a:spcAft>
                <a:spcPts val="0"/>
              </a:spcAft>
              <a:buNone/>
            </a:pPr>
            <a:r>
              <a:rPr lang="en"/>
              <a:t>The average price could go as high as $10.07 per gallon in 2032, but will most likely stay closer to $4.19.</a:t>
            </a:r>
            <a:endParaRPr/>
          </a:p>
          <a:p>
            <a:pPr indent="0" lvl="0" marL="0" rtl="0" algn="l">
              <a:spcBef>
                <a:spcPts val="0"/>
              </a:spcBef>
              <a:spcAft>
                <a:spcPts val="0"/>
              </a:spcAft>
              <a:buNone/>
            </a:pPr>
            <a:r>
              <a:rPr lang="en"/>
              <a:t>The potential lows go into the negatives, but that is also unlikely even though in 2020 price per barrel hit an all-time low of -$37.</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39f94dbe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39f94dbe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b61d7723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b61d7723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b61d77232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b61d77232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b9234bc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b9234bc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b9234bc6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b9234bc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a6cc595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a6cc595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a6cc595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a6cc595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041659c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041659c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be5b909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be5b909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9f94dbed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9f94dbed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9f94dbed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9f94dbed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9f94dbed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39f94dbed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c00ec6e2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c00ec6e2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c00ec6e2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3c00ec6e2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c00ec6e22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c00ec6e22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9f94dbed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9f94dbed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9f94dbe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9f94dbe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c033207f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c033207f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c033207f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c033207f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a6cc5951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a6cc5951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be98dac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be98dac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jpg"/><Relationship Id="rId4" Type="http://schemas.openxmlformats.org/officeDocument/2006/relationships/image" Target="../media/image33.jp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jp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gif"/><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814750"/>
            <a:ext cx="8520600" cy="1294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rgbClr val="F1C232"/>
                </a:solidFill>
              </a:rPr>
              <a:t>Dive into Black Gold</a:t>
            </a:r>
            <a:endParaRPr b="1">
              <a:solidFill>
                <a:srgbClr val="F1C232"/>
              </a:solidFill>
            </a:endParaRPr>
          </a:p>
          <a:p>
            <a:pPr indent="0" lvl="0" marL="0" rtl="0" algn="ctr">
              <a:spcBef>
                <a:spcPts val="0"/>
              </a:spcBef>
              <a:spcAft>
                <a:spcPts val="0"/>
              </a:spcAft>
              <a:buNone/>
            </a:pPr>
            <a:r>
              <a:rPr b="1" lang="en" sz="1400">
                <a:solidFill>
                  <a:srgbClr val="F1C232"/>
                </a:solidFill>
              </a:rPr>
              <a:t>By: The Data Babes</a:t>
            </a:r>
            <a:endParaRPr b="1" sz="1400">
              <a:solidFill>
                <a:srgbClr val="F1C232"/>
              </a:solidFill>
            </a:endParaRPr>
          </a:p>
          <a:p>
            <a:pPr indent="0" lvl="0" marL="0" rtl="0" algn="ctr">
              <a:spcBef>
                <a:spcPts val="0"/>
              </a:spcBef>
              <a:spcAft>
                <a:spcPts val="0"/>
              </a:spcAft>
              <a:buNone/>
            </a:pPr>
            <a:r>
              <a:rPr b="1" lang="en" sz="1400">
                <a:solidFill>
                  <a:srgbClr val="F1C232"/>
                </a:solidFill>
              </a:rPr>
              <a:t>Mia Brodsky</a:t>
            </a:r>
            <a:endParaRPr b="1" sz="1400">
              <a:solidFill>
                <a:srgbClr val="F1C232"/>
              </a:solidFill>
            </a:endParaRPr>
          </a:p>
          <a:p>
            <a:pPr indent="0" lvl="0" marL="0" rtl="0" algn="ctr">
              <a:spcBef>
                <a:spcPts val="0"/>
              </a:spcBef>
              <a:spcAft>
                <a:spcPts val="0"/>
              </a:spcAft>
              <a:buNone/>
            </a:pPr>
            <a:r>
              <a:rPr b="1" lang="en" sz="1400">
                <a:solidFill>
                  <a:srgbClr val="F1C232"/>
                </a:solidFill>
              </a:rPr>
              <a:t>Dawn Burns</a:t>
            </a:r>
            <a:endParaRPr b="1" sz="1400">
              <a:solidFill>
                <a:srgbClr val="F1C232"/>
              </a:solidFill>
            </a:endParaRPr>
          </a:p>
          <a:p>
            <a:pPr indent="0" lvl="0" marL="0" rtl="0" algn="ctr">
              <a:spcBef>
                <a:spcPts val="0"/>
              </a:spcBef>
              <a:spcAft>
                <a:spcPts val="0"/>
              </a:spcAft>
              <a:buNone/>
            </a:pPr>
            <a:r>
              <a:rPr b="1" lang="en" sz="1400">
                <a:solidFill>
                  <a:srgbClr val="F1C232"/>
                </a:solidFill>
              </a:rPr>
              <a:t> Bethany Jones</a:t>
            </a:r>
            <a:endParaRPr b="1" sz="1400">
              <a:solidFill>
                <a:srgbClr val="F1C232"/>
              </a:solidFill>
            </a:endParaRPr>
          </a:p>
        </p:txBody>
      </p:sp>
      <p:pic>
        <p:nvPicPr>
          <p:cNvPr id="55" name="Google Shape;55;p13"/>
          <p:cNvPicPr preferRelativeResize="0"/>
          <p:nvPr/>
        </p:nvPicPr>
        <p:blipFill>
          <a:blip r:embed="rId3">
            <a:alphaModFix/>
          </a:blip>
          <a:stretch>
            <a:fillRect/>
          </a:stretch>
        </p:blipFill>
        <p:spPr>
          <a:xfrm>
            <a:off x="7827475" y="4351575"/>
            <a:ext cx="1162050" cy="590550"/>
          </a:xfrm>
          <a:prstGeom prst="rect">
            <a:avLst/>
          </a:prstGeom>
          <a:noFill/>
          <a:ln>
            <a:noFill/>
          </a:ln>
        </p:spPr>
      </p:pic>
      <p:pic>
        <p:nvPicPr>
          <p:cNvPr id="56" name="Google Shape;56;p13"/>
          <p:cNvPicPr preferRelativeResize="0"/>
          <p:nvPr/>
        </p:nvPicPr>
        <p:blipFill>
          <a:blip r:embed="rId4">
            <a:alphaModFix/>
          </a:blip>
          <a:stretch>
            <a:fillRect/>
          </a:stretch>
        </p:blipFill>
        <p:spPr>
          <a:xfrm>
            <a:off x="1568550" y="2431875"/>
            <a:ext cx="2143125" cy="21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2"/>
          <p:cNvPicPr preferRelativeResize="0"/>
          <p:nvPr/>
        </p:nvPicPr>
        <p:blipFill>
          <a:blip r:embed="rId3">
            <a:alphaModFix/>
          </a:blip>
          <a:stretch>
            <a:fillRect/>
          </a:stretch>
        </p:blipFill>
        <p:spPr>
          <a:xfrm>
            <a:off x="1317000" y="1092200"/>
            <a:ext cx="6510000" cy="3991025"/>
          </a:xfrm>
          <a:prstGeom prst="rect">
            <a:avLst/>
          </a:prstGeom>
          <a:noFill/>
          <a:ln>
            <a:noFill/>
          </a:ln>
        </p:spPr>
      </p:pic>
      <p:sp>
        <p:nvSpPr>
          <p:cNvPr id="125" name="Google Shape;125;p22"/>
          <p:cNvSpPr txBox="1"/>
          <p:nvPr/>
        </p:nvSpPr>
        <p:spPr>
          <a:xfrm>
            <a:off x="5103325" y="1969000"/>
            <a:ext cx="263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solidFill>
                <a:srgbClr val="DFC63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rgbClr val="F1C232"/>
                </a:solidFill>
              </a:rPr>
              <a:t>Major Events Impacting Oil and Gas Prices</a:t>
            </a:r>
            <a:endParaRPr/>
          </a:p>
        </p:txBody>
      </p:sp>
      <p:sp>
        <p:nvSpPr>
          <p:cNvPr id="131" name="Google Shape;13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3"/>
          <p:cNvPicPr preferRelativeResize="0"/>
          <p:nvPr/>
        </p:nvPicPr>
        <p:blipFill>
          <a:blip r:embed="rId3">
            <a:alphaModFix/>
          </a:blip>
          <a:stretch>
            <a:fillRect/>
          </a:stretch>
        </p:blipFill>
        <p:spPr>
          <a:xfrm>
            <a:off x="2112925" y="1017725"/>
            <a:ext cx="4918150" cy="4055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rgbClr val="F1C232"/>
                </a:solidFill>
              </a:rPr>
              <a:t>Major Events Impacting Oil and Gas Prices</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4"/>
          <p:cNvPicPr preferRelativeResize="0"/>
          <p:nvPr/>
        </p:nvPicPr>
        <p:blipFill>
          <a:blip r:embed="rId3">
            <a:alphaModFix/>
          </a:blip>
          <a:stretch>
            <a:fillRect/>
          </a:stretch>
        </p:blipFill>
        <p:spPr>
          <a:xfrm>
            <a:off x="2065288" y="1017725"/>
            <a:ext cx="5013426" cy="4055750"/>
          </a:xfrm>
          <a:prstGeom prst="rect">
            <a:avLst/>
          </a:prstGeom>
          <a:noFill/>
          <a:ln>
            <a:noFill/>
          </a:ln>
        </p:spPr>
      </p:pic>
      <p:sp>
        <p:nvSpPr>
          <p:cNvPr id="140" name="Google Shape;140;p24"/>
          <p:cNvSpPr txBox="1"/>
          <p:nvPr/>
        </p:nvSpPr>
        <p:spPr>
          <a:xfrm>
            <a:off x="5625700" y="4741675"/>
            <a:ext cx="267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rgbClr val="F1C232"/>
                </a:solidFill>
              </a:rPr>
              <a:t>Major Events Impacting Oil and Gas Prices</a:t>
            </a:r>
            <a:endParaRPr/>
          </a:p>
        </p:txBody>
      </p:sp>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5"/>
          <p:cNvPicPr preferRelativeResize="0"/>
          <p:nvPr/>
        </p:nvPicPr>
        <p:blipFill>
          <a:blip r:embed="rId3">
            <a:alphaModFix/>
          </a:blip>
          <a:stretch>
            <a:fillRect/>
          </a:stretch>
        </p:blipFill>
        <p:spPr>
          <a:xfrm>
            <a:off x="461963" y="1152475"/>
            <a:ext cx="8220075" cy="3608625"/>
          </a:xfrm>
          <a:prstGeom prst="rect">
            <a:avLst/>
          </a:prstGeom>
          <a:noFill/>
          <a:ln>
            <a:noFill/>
          </a:ln>
        </p:spPr>
      </p:pic>
      <p:sp>
        <p:nvSpPr>
          <p:cNvPr id="148" name="Google Shape;148;p25"/>
          <p:cNvSpPr txBox="1"/>
          <p:nvPr/>
        </p:nvSpPr>
        <p:spPr>
          <a:xfrm>
            <a:off x="5846700" y="4230175"/>
            <a:ext cx="259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6"/>
          <p:cNvPicPr preferRelativeResize="0"/>
          <p:nvPr/>
        </p:nvPicPr>
        <p:blipFill>
          <a:blip r:embed="rId3">
            <a:alphaModFix/>
          </a:blip>
          <a:stretch>
            <a:fillRect/>
          </a:stretch>
        </p:blipFill>
        <p:spPr>
          <a:xfrm>
            <a:off x="1317000" y="1017725"/>
            <a:ext cx="6510000" cy="4038449"/>
          </a:xfrm>
          <a:prstGeom prst="rect">
            <a:avLst/>
          </a:prstGeom>
          <a:noFill/>
          <a:ln>
            <a:noFill/>
          </a:ln>
        </p:spPr>
      </p:pic>
      <p:sp>
        <p:nvSpPr>
          <p:cNvPr id="156" name="Google Shape;156;p26"/>
          <p:cNvSpPr txBox="1"/>
          <p:nvPr/>
        </p:nvSpPr>
        <p:spPr>
          <a:xfrm>
            <a:off x="5987350" y="4510600"/>
            <a:ext cx="184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solidFill>
                <a:srgbClr val="DFC63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rgbClr val="F1C232"/>
                </a:solidFill>
              </a:rPr>
              <a:t>Major Events Impacting Oil and Gas Prices</a:t>
            </a:r>
            <a:endParaRPr/>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7"/>
          <p:cNvPicPr preferRelativeResize="0"/>
          <p:nvPr/>
        </p:nvPicPr>
        <p:blipFill>
          <a:blip r:embed="rId3">
            <a:alphaModFix/>
          </a:blip>
          <a:stretch>
            <a:fillRect/>
          </a:stretch>
        </p:blipFill>
        <p:spPr>
          <a:xfrm>
            <a:off x="904650" y="1017725"/>
            <a:ext cx="7334701" cy="3985125"/>
          </a:xfrm>
          <a:prstGeom prst="rect">
            <a:avLst/>
          </a:prstGeom>
          <a:noFill/>
          <a:ln>
            <a:noFill/>
          </a:ln>
        </p:spPr>
      </p:pic>
      <p:sp>
        <p:nvSpPr>
          <p:cNvPr id="164" name="Google Shape;164;p27"/>
          <p:cNvSpPr txBox="1"/>
          <p:nvPr/>
        </p:nvSpPr>
        <p:spPr>
          <a:xfrm>
            <a:off x="602750" y="4490525"/>
            <a:ext cx="261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70" name="Google Shape;17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8"/>
          <p:cNvPicPr preferRelativeResize="0"/>
          <p:nvPr/>
        </p:nvPicPr>
        <p:blipFill>
          <a:blip r:embed="rId3">
            <a:alphaModFix/>
          </a:blip>
          <a:stretch>
            <a:fillRect/>
          </a:stretch>
        </p:blipFill>
        <p:spPr>
          <a:xfrm>
            <a:off x="423850" y="960588"/>
            <a:ext cx="8296275" cy="3800175"/>
          </a:xfrm>
          <a:prstGeom prst="rect">
            <a:avLst/>
          </a:prstGeom>
          <a:noFill/>
          <a:ln>
            <a:noFill/>
          </a:ln>
        </p:spPr>
      </p:pic>
      <p:sp>
        <p:nvSpPr>
          <p:cNvPr id="172" name="Google Shape;172;p28"/>
          <p:cNvSpPr txBox="1"/>
          <p:nvPr/>
        </p:nvSpPr>
        <p:spPr>
          <a:xfrm>
            <a:off x="5083225" y="4199175"/>
            <a:ext cx="353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source:</a:t>
            </a:r>
            <a:r>
              <a:rPr lang="en" sz="1000">
                <a:solidFill>
                  <a:schemeClr val="dk1"/>
                </a:solidFill>
              </a:rPr>
              <a:t>https://axioryintelligence.com</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630"/>
                </a:solidFill>
              </a:rPr>
              <a:t>Results</a:t>
            </a:r>
            <a:endParaRPr>
              <a:solidFill>
                <a:srgbClr val="DFC630"/>
              </a:solidFill>
            </a:endParaRPr>
          </a:p>
        </p:txBody>
      </p:sp>
      <p:sp>
        <p:nvSpPr>
          <p:cNvPr id="178" name="Google Shape;17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DFC630"/>
                </a:solidFill>
              </a:rPr>
              <a:t>By the end of 2022, prices are foreseen to go back down to 3.69 per gallon but not before they rise to a nearly $5 per gallon average for the country.</a:t>
            </a:r>
            <a:endParaRPr>
              <a:solidFill>
                <a:srgbClr val="DFC630"/>
              </a:solidFill>
            </a:endParaRPr>
          </a:p>
          <a:p>
            <a:pPr indent="457200" lvl="0" marL="914400" rtl="0" algn="l">
              <a:spcBef>
                <a:spcPts val="1200"/>
              </a:spcBef>
              <a:spcAft>
                <a:spcPts val="0"/>
              </a:spcAft>
              <a:buClr>
                <a:schemeClr val="dk1"/>
              </a:buClr>
              <a:buSzPts val="1100"/>
              <a:buFont typeface="Arial"/>
              <a:buNone/>
            </a:pPr>
            <a:r>
              <a:rPr lang="en">
                <a:solidFill>
                  <a:srgbClr val="DFC630"/>
                </a:solidFill>
              </a:rPr>
              <a:t>Forecast   Lo 95            Hi 95</a:t>
            </a:r>
            <a:endParaRPr>
              <a:solidFill>
                <a:srgbClr val="DFC630"/>
              </a:solidFill>
            </a:endParaRPr>
          </a:p>
          <a:p>
            <a:pPr indent="0" lvl="0" marL="0" rtl="0" algn="l">
              <a:spcBef>
                <a:spcPts val="1200"/>
              </a:spcBef>
              <a:spcAft>
                <a:spcPts val="0"/>
              </a:spcAft>
              <a:buClr>
                <a:schemeClr val="dk1"/>
              </a:buClr>
              <a:buSzPts val="1100"/>
              <a:buFont typeface="Arial"/>
              <a:buNone/>
            </a:pPr>
            <a:r>
              <a:rPr lang="en">
                <a:solidFill>
                  <a:srgbClr val="DFC630"/>
                </a:solidFill>
              </a:rPr>
              <a:t>2022 Q2       3.869131  3.17927544  4.558986</a:t>
            </a:r>
            <a:endParaRPr>
              <a:solidFill>
                <a:srgbClr val="DFC630"/>
              </a:solidFill>
            </a:endParaRPr>
          </a:p>
          <a:p>
            <a:pPr indent="0" lvl="0" marL="0" rtl="0" algn="l">
              <a:spcBef>
                <a:spcPts val="1200"/>
              </a:spcBef>
              <a:spcAft>
                <a:spcPts val="0"/>
              </a:spcAft>
              <a:buClr>
                <a:schemeClr val="dk1"/>
              </a:buClr>
              <a:buSzPts val="1100"/>
              <a:buFont typeface="Arial"/>
              <a:buNone/>
            </a:pPr>
            <a:r>
              <a:rPr lang="en">
                <a:solidFill>
                  <a:srgbClr val="DFC630"/>
                </a:solidFill>
              </a:rPr>
              <a:t>2022 Q3       3.923571  2.94796831  4.899174</a:t>
            </a:r>
            <a:endParaRPr>
              <a:solidFill>
                <a:srgbClr val="DFC630"/>
              </a:solidFill>
            </a:endParaRPr>
          </a:p>
          <a:p>
            <a:pPr indent="0" lvl="0" marL="0" rtl="0" algn="l">
              <a:spcBef>
                <a:spcPts val="1200"/>
              </a:spcBef>
              <a:spcAft>
                <a:spcPts val="0"/>
              </a:spcAft>
              <a:buClr>
                <a:schemeClr val="dk1"/>
              </a:buClr>
              <a:buSzPts val="1100"/>
              <a:buFont typeface="Arial"/>
              <a:buNone/>
            </a:pPr>
            <a:r>
              <a:rPr lang="en">
                <a:solidFill>
                  <a:srgbClr val="DFC630"/>
                </a:solidFill>
              </a:rPr>
              <a:t>2022 Q4       3.689933  2.49506883  4.884798</a:t>
            </a:r>
            <a:endParaRPr>
              <a:solidFill>
                <a:srgbClr val="DFC630"/>
              </a:solidFill>
            </a:endParaRPr>
          </a:p>
          <a:p>
            <a:pPr indent="0" lvl="0" marL="0" rtl="0" algn="l">
              <a:spcBef>
                <a:spcPts val="1200"/>
              </a:spcBef>
              <a:spcAft>
                <a:spcPts val="1200"/>
              </a:spcAft>
              <a:buNone/>
            </a:pPr>
            <a:r>
              <a:t/>
            </a:r>
            <a:endParaRPr/>
          </a:p>
        </p:txBody>
      </p:sp>
      <p:pic>
        <p:nvPicPr>
          <p:cNvPr id="179" name="Google Shape;179;p29"/>
          <p:cNvPicPr preferRelativeResize="0"/>
          <p:nvPr/>
        </p:nvPicPr>
        <p:blipFill>
          <a:blip r:embed="rId3">
            <a:alphaModFix/>
          </a:blip>
          <a:stretch>
            <a:fillRect/>
          </a:stretch>
        </p:blipFill>
        <p:spPr>
          <a:xfrm>
            <a:off x="5355502" y="2159875"/>
            <a:ext cx="3371602" cy="2360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34975"/>
            <a:ext cx="3917700" cy="1419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400">
              <a:solidFill>
                <a:srgbClr val="DFC630"/>
              </a:solidFill>
            </a:endParaRPr>
          </a:p>
          <a:p>
            <a:pPr indent="0" lvl="0" marL="0" rtl="0" algn="l">
              <a:lnSpc>
                <a:spcPct val="115000"/>
              </a:lnSpc>
              <a:spcBef>
                <a:spcPts val="1200"/>
              </a:spcBef>
              <a:spcAft>
                <a:spcPts val="0"/>
              </a:spcAft>
              <a:buNone/>
            </a:pPr>
            <a:r>
              <a:t/>
            </a:r>
            <a:endParaRPr sz="1400">
              <a:solidFill>
                <a:srgbClr val="DFC630"/>
              </a:solidFill>
            </a:endParaRPr>
          </a:p>
          <a:p>
            <a:pPr indent="0" lvl="0" marL="0" rtl="0" algn="l">
              <a:spcBef>
                <a:spcPts val="1200"/>
              </a:spcBef>
              <a:spcAft>
                <a:spcPts val="0"/>
              </a:spcAft>
              <a:buNone/>
            </a:pPr>
            <a:r>
              <a:t/>
            </a:r>
            <a:endParaRPr>
              <a:solidFill>
                <a:srgbClr val="F1C232"/>
              </a:solidFill>
            </a:endParaRPr>
          </a:p>
        </p:txBody>
      </p:sp>
      <p:sp>
        <p:nvSpPr>
          <p:cNvPr id="185" name="Google Shape;185;p30"/>
          <p:cNvSpPr txBox="1"/>
          <p:nvPr>
            <p:ph idx="1" type="body"/>
          </p:nvPr>
        </p:nvSpPr>
        <p:spPr>
          <a:xfrm>
            <a:off x="311700" y="0"/>
            <a:ext cx="8520600" cy="52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8600">
                <a:solidFill>
                  <a:srgbClr val="F1C232"/>
                </a:solidFill>
              </a:rPr>
              <a:t>Results</a:t>
            </a:r>
            <a:endParaRPr b="1" sz="8600">
              <a:solidFill>
                <a:srgbClr val="F1C232"/>
              </a:solidFill>
            </a:endParaRPr>
          </a:p>
          <a:p>
            <a:pPr indent="0" lvl="0" marL="0" rtl="0" algn="l">
              <a:spcBef>
                <a:spcPts val="1200"/>
              </a:spcBef>
              <a:spcAft>
                <a:spcPts val="0"/>
              </a:spcAft>
              <a:buClr>
                <a:schemeClr val="dk1"/>
              </a:buClr>
              <a:buSzPct val="61111"/>
              <a:buFont typeface="Arial"/>
              <a:buNone/>
            </a:pPr>
            <a:r>
              <a:t/>
            </a:r>
            <a:endParaRPr>
              <a:solidFill>
                <a:srgbClr val="F1C232"/>
              </a:solidFill>
            </a:endParaRPr>
          </a:p>
          <a:p>
            <a:pPr indent="0" lvl="0" marL="0" rtl="0" algn="l">
              <a:spcBef>
                <a:spcPts val="1200"/>
              </a:spcBef>
              <a:spcAft>
                <a:spcPts val="0"/>
              </a:spcAft>
              <a:buClr>
                <a:schemeClr val="dk1"/>
              </a:buClr>
              <a:buSzPct val="61111"/>
              <a:buFont typeface="Arial"/>
              <a:buNone/>
            </a:pPr>
            <a:r>
              <a:t/>
            </a:r>
            <a:endParaRPr>
              <a:solidFill>
                <a:srgbClr val="F1C232"/>
              </a:solidFill>
            </a:endParaRPr>
          </a:p>
          <a:p>
            <a:pPr indent="0" lvl="0" marL="0" rtl="0" algn="l">
              <a:spcBef>
                <a:spcPts val="1200"/>
              </a:spcBef>
              <a:spcAft>
                <a:spcPts val="1200"/>
              </a:spcAft>
              <a:buNone/>
            </a:pPr>
            <a:r>
              <a:t/>
            </a:r>
            <a:endParaRPr>
              <a:solidFill>
                <a:srgbClr val="F1C232"/>
              </a:solidFill>
            </a:endParaRPr>
          </a:p>
        </p:txBody>
      </p:sp>
      <p:sp>
        <p:nvSpPr>
          <p:cNvPr id="186" name="Google Shape;186;p30"/>
          <p:cNvSpPr txBox="1"/>
          <p:nvPr/>
        </p:nvSpPr>
        <p:spPr>
          <a:xfrm>
            <a:off x="3965250" y="1676725"/>
            <a:ext cx="31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Point Forecast</a:t>
            </a:r>
            <a:endParaRPr/>
          </a:p>
        </p:txBody>
      </p:sp>
      <p:pic>
        <p:nvPicPr>
          <p:cNvPr id="187" name="Google Shape;187;p30"/>
          <p:cNvPicPr preferRelativeResize="0"/>
          <p:nvPr/>
        </p:nvPicPr>
        <p:blipFill>
          <a:blip r:embed="rId3">
            <a:alphaModFix/>
          </a:blip>
          <a:stretch>
            <a:fillRect/>
          </a:stretch>
        </p:blipFill>
        <p:spPr>
          <a:xfrm>
            <a:off x="463825" y="1456928"/>
            <a:ext cx="4440300" cy="3470847"/>
          </a:xfrm>
          <a:prstGeom prst="rect">
            <a:avLst/>
          </a:prstGeom>
          <a:noFill/>
          <a:ln>
            <a:noFill/>
          </a:ln>
        </p:spPr>
      </p:pic>
      <p:sp>
        <p:nvSpPr>
          <p:cNvPr id="188" name="Google Shape;188;p30"/>
          <p:cNvSpPr txBox="1"/>
          <p:nvPr/>
        </p:nvSpPr>
        <p:spPr>
          <a:xfrm>
            <a:off x="463825" y="355375"/>
            <a:ext cx="44403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rgbClr val="F1C232"/>
              </a:solidFill>
            </a:endParaRPr>
          </a:p>
          <a:p>
            <a:pPr indent="0" lvl="0" marL="0" rtl="0" algn="ctr">
              <a:spcBef>
                <a:spcPts val="0"/>
              </a:spcBef>
              <a:spcAft>
                <a:spcPts val="0"/>
              </a:spcAft>
              <a:buNone/>
            </a:pPr>
            <a:r>
              <a:rPr lang="en" sz="1800">
                <a:solidFill>
                  <a:srgbClr val="F1C232"/>
                </a:solidFill>
              </a:rPr>
              <a:t>According to our model, this is what future gas prices may look like:</a:t>
            </a:r>
            <a:endParaRPr sz="1900">
              <a:solidFill>
                <a:srgbClr val="F1C232"/>
              </a:solidFill>
            </a:endParaRPr>
          </a:p>
          <a:p>
            <a:pPr indent="0" lvl="0" marL="0" rtl="0" algn="l">
              <a:spcBef>
                <a:spcPts val="0"/>
              </a:spcBef>
              <a:spcAft>
                <a:spcPts val="0"/>
              </a:spcAft>
              <a:buNone/>
            </a:pPr>
            <a:r>
              <a:t/>
            </a:r>
            <a:endParaRPr>
              <a:solidFill>
                <a:srgbClr val="F1C232"/>
              </a:solidFill>
            </a:endParaRPr>
          </a:p>
        </p:txBody>
      </p:sp>
      <p:sp>
        <p:nvSpPr>
          <p:cNvPr id="189" name="Google Shape;189;p30"/>
          <p:cNvSpPr txBox="1"/>
          <p:nvPr/>
        </p:nvSpPr>
        <p:spPr>
          <a:xfrm>
            <a:off x="5203775" y="1456925"/>
            <a:ext cx="3726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1C232"/>
              </a:buClr>
              <a:buSzPts val="1400"/>
              <a:buChar char="●"/>
            </a:pPr>
            <a:r>
              <a:rPr lang="en">
                <a:solidFill>
                  <a:srgbClr val="F1C232"/>
                </a:solidFill>
              </a:rPr>
              <a:t>Our graph is based on our data ending in May 2022.</a:t>
            </a:r>
            <a:endParaRPr>
              <a:solidFill>
                <a:srgbClr val="F1C232"/>
              </a:solidFill>
            </a:endParaRPr>
          </a:p>
          <a:p>
            <a:pPr indent="-317500" lvl="0" marL="457200" rtl="0" algn="l">
              <a:spcBef>
                <a:spcPts val="0"/>
              </a:spcBef>
              <a:spcAft>
                <a:spcPts val="0"/>
              </a:spcAft>
              <a:buClr>
                <a:srgbClr val="F1C232"/>
              </a:buClr>
              <a:buSzPts val="1400"/>
              <a:buChar char="●"/>
            </a:pPr>
            <a:r>
              <a:rPr lang="en">
                <a:solidFill>
                  <a:srgbClr val="F1C232"/>
                </a:solidFill>
              </a:rPr>
              <a:t>It forecasts what we already know by now which is that the prices will rise a bit more and then dip back down before tapering off. </a:t>
            </a:r>
            <a:endParaRPr>
              <a:solidFill>
                <a:srgbClr val="F1C232"/>
              </a:solidFill>
            </a:endParaRPr>
          </a:p>
          <a:p>
            <a:pPr indent="-317500" lvl="0" marL="457200" rtl="0" algn="l">
              <a:spcBef>
                <a:spcPts val="0"/>
              </a:spcBef>
              <a:spcAft>
                <a:spcPts val="0"/>
              </a:spcAft>
              <a:buClr>
                <a:srgbClr val="F1C232"/>
              </a:buClr>
              <a:buSzPts val="1400"/>
              <a:buChar char="●"/>
            </a:pPr>
            <a:r>
              <a:rPr lang="en">
                <a:solidFill>
                  <a:srgbClr val="F1C232"/>
                </a:solidFill>
              </a:rPr>
              <a:t>This result illustrates a 95% confidence interval.</a:t>
            </a:r>
            <a:endParaRPr>
              <a:solidFill>
                <a:srgbClr val="F1C232"/>
              </a:solidFill>
            </a:endParaRPr>
          </a:p>
          <a:p>
            <a:pPr indent="-317500" lvl="0" marL="457200" rtl="0" algn="l">
              <a:spcBef>
                <a:spcPts val="0"/>
              </a:spcBef>
              <a:spcAft>
                <a:spcPts val="0"/>
              </a:spcAft>
              <a:buClr>
                <a:srgbClr val="F1C232"/>
              </a:buClr>
              <a:buSzPts val="1400"/>
              <a:buChar char="●"/>
            </a:pPr>
            <a:r>
              <a:rPr lang="en">
                <a:solidFill>
                  <a:srgbClr val="F1C232"/>
                </a:solidFill>
              </a:rPr>
              <a:t>The shaded area represents potential growth or decline based on </a:t>
            </a:r>
            <a:r>
              <a:rPr lang="en">
                <a:solidFill>
                  <a:srgbClr val="F1C232"/>
                </a:solidFill>
              </a:rPr>
              <a:t>extraneous factors.</a:t>
            </a:r>
            <a:endParaRPr>
              <a:solidFill>
                <a:srgbClr val="F1C232"/>
              </a:solidFill>
            </a:endParaRPr>
          </a:p>
          <a:p>
            <a:pPr indent="-317500" lvl="0" marL="457200" rtl="0" algn="l">
              <a:spcBef>
                <a:spcPts val="0"/>
              </a:spcBef>
              <a:spcAft>
                <a:spcPts val="0"/>
              </a:spcAft>
              <a:buClr>
                <a:srgbClr val="F1C232"/>
              </a:buClr>
              <a:buSzPts val="1400"/>
              <a:buChar char="●"/>
            </a:pPr>
            <a:r>
              <a:rPr lang="en">
                <a:solidFill>
                  <a:srgbClr val="F1C232"/>
                </a:solidFill>
              </a:rPr>
              <a:t>The blue line represents the path most likely taken.</a:t>
            </a:r>
            <a:endParaRPr>
              <a:solidFill>
                <a:srgbClr val="F1C23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630"/>
                </a:solidFill>
              </a:rPr>
              <a:t>Results</a:t>
            </a:r>
            <a:endParaRPr>
              <a:solidFill>
                <a:srgbClr val="DFC630"/>
              </a:solidFill>
            </a:endParaRPr>
          </a:p>
        </p:txBody>
      </p:sp>
      <p:sp>
        <p:nvSpPr>
          <p:cNvPr id="195" name="Google Shape;195;p31"/>
          <p:cNvSpPr txBox="1"/>
          <p:nvPr>
            <p:ph idx="1" type="body"/>
          </p:nvPr>
        </p:nvSpPr>
        <p:spPr>
          <a:xfrm>
            <a:off x="311700" y="1152475"/>
            <a:ext cx="3686700" cy="3416400"/>
          </a:xfrm>
          <a:prstGeom prst="rect">
            <a:avLst/>
          </a:prstGeom>
        </p:spPr>
        <p:txBody>
          <a:bodyPr anchorCtr="0" anchor="t" bIns="91425" lIns="91425" spcFirstLastPara="1" rIns="91425" wrap="square" tIns="91425">
            <a:normAutofit fontScale="25000" lnSpcReduction="20000"/>
          </a:bodyPr>
          <a:lstStyle/>
          <a:p>
            <a:pPr indent="457200" lvl="0" marL="0" rtl="0" algn="l">
              <a:spcBef>
                <a:spcPts val="0"/>
              </a:spcBef>
              <a:spcAft>
                <a:spcPts val="0"/>
              </a:spcAft>
              <a:buNone/>
            </a:pPr>
            <a:r>
              <a:rPr lang="en" sz="4507">
                <a:solidFill>
                  <a:srgbClr val="DFC630"/>
                </a:solidFill>
              </a:rPr>
              <a:t>         Forecast   Low              High	</a:t>
            </a:r>
            <a:endParaRPr sz="4507">
              <a:solidFill>
                <a:srgbClr val="DFC630"/>
              </a:solidFill>
            </a:endParaRPr>
          </a:p>
          <a:p>
            <a:pPr indent="0" lvl="0" marL="0" rtl="0" algn="l">
              <a:spcBef>
                <a:spcPts val="1200"/>
              </a:spcBef>
              <a:spcAft>
                <a:spcPts val="0"/>
              </a:spcAft>
              <a:buNone/>
            </a:pPr>
            <a:r>
              <a:rPr lang="en" sz="4507">
                <a:solidFill>
                  <a:srgbClr val="DFC630"/>
                </a:solidFill>
              </a:rPr>
              <a:t>2030 Q1       4.190551 -1.01804948  9.399151</a:t>
            </a:r>
            <a:endParaRPr sz="4507">
              <a:solidFill>
                <a:srgbClr val="DFC630"/>
              </a:solidFill>
            </a:endParaRPr>
          </a:p>
          <a:p>
            <a:pPr indent="0" lvl="0" marL="0" rtl="0" algn="l">
              <a:spcBef>
                <a:spcPts val="1200"/>
              </a:spcBef>
              <a:spcAft>
                <a:spcPts val="0"/>
              </a:spcAft>
              <a:buNone/>
            </a:pPr>
            <a:r>
              <a:rPr lang="en" sz="4507">
                <a:solidFill>
                  <a:srgbClr val="DFC630"/>
                </a:solidFill>
              </a:rPr>
              <a:t>2030 Q2       4.190556 -1.10657297  9.487684</a:t>
            </a:r>
            <a:endParaRPr sz="4507">
              <a:solidFill>
                <a:srgbClr val="DFC630"/>
              </a:solidFill>
            </a:endParaRPr>
          </a:p>
          <a:p>
            <a:pPr indent="0" lvl="0" marL="0" rtl="0" algn="l">
              <a:spcBef>
                <a:spcPts val="1200"/>
              </a:spcBef>
              <a:spcAft>
                <a:spcPts val="0"/>
              </a:spcAft>
              <a:buNone/>
            </a:pPr>
            <a:r>
              <a:rPr lang="en" sz="4507">
                <a:solidFill>
                  <a:srgbClr val="DFC630"/>
                </a:solidFill>
              </a:rPr>
              <a:t>2030 Q3       4.190558 -1.19364369  9.574760</a:t>
            </a:r>
            <a:endParaRPr sz="4507">
              <a:solidFill>
                <a:srgbClr val="DFC630"/>
              </a:solidFill>
            </a:endParaRPr>
          </a:p>
          <a:p>
            <a:pPr indent="0" lvl="0" marL="0" rtl="0" algn="l">
              <a:spcBef>
                <a:spcPts val="1200"/>
              </a:spcBef>
              <a:spcAft>
                <a:spcPts val="0"/>
              </a:spcAft>
              <a:buNone/>
            </a:pPr>
            <a:r>
              <a:rPr lang="en" sz="4507">
                <a:solidFill>
                  <a:srgbClr val="DFC630"/>
                </a:solidFill>
              </a:rPr>
              <a:t>2030 Q4       4.190548 -1.27934093  9.660437</a:t>
            </a:r>
            <a:endParaRPr sz="4507">
              <a:solidFill>
                <a:srgbClr val="DFC630"/>
              </a:solidFill>
            </a:endParaRPr>
          </a:p>
          <a:p>
            <a:pPr indent="0" lvl="0" marL="0" rtl="0" algn="l">
              <a:spcBef>
                <a:spcPts val="1200"/>
              </a:spcBef>
              <a:spcAft>
                <a:spcPts val="0"/>
              </a:spcAft>
              <a:buNone/>
            </a:pPr>
            <a:r>
              <a:rPr lang="en" sz="4507">
                <a:solidFill>
                  <a:srgbClr val="DFC630"/>
                </a:solidFill>
              </a:rPr>
              <a:t>2031 Q1       4.190564 -1.36369009  9.744818</a:t>
            </a:r>
            <a:endParaRPr sz="4507">
              <a:solidFill>
                <a:srgbClr val="DFC630"/>
              </a:solidFill>
            </a:endParaRPr>
          </a:p>
          <a:p>
            <a:pPr indent="0" lvl="0" marL="0" rtl="0" algn="l">
              <a:spcBef>
                <a:spcPts val="1200"/>
              </a:spcBef>
              <a:spcAft>
                <a:spcPts val="0"/>
              </a:spcAft>
              <a:buNone/>
            </a:pPr>
            <a:r>
              <a:rPr lang="en" sz="4507">
                <a:solidFill>
                  <a:srgbClr val="DFC630"/>
                </a:solidFill>
              </a:rPr>
              <a:t>2031 Q2       4.190565 -1.44679310  9.827924</a:t>
            </a:r>
            <a:endParaRPr sz="4507">
              <a:solidFill>
                <a:srgbClr val="DFC630"/>
              </a:solidFill>
            </a:endParaRPr>
          </a:p>
          <a:p>
            <a:pPr indent="0" lvl="0" marL="0" rtl="0" algn="l">
              <a:spcBef>
                <a:spcPts val="1200"/>
              </a:spcBef>
              <a:spcAft>
                <a:spcPts val="0"/>
              </a:spcAft>
              <a:buNone/>
            </a:pPr>
            <a:r>
              <a:rPr lang="en" sz="4507">
                <a:solidFill>
                  <a:srgbClr val="DFC630"/>
                </a:solidFill>
              </a:rPr>
              <a:t>2031 Q3       4.190566 -1.52868942  9.909822</a:t>
            </a:r>
            <a:endParaRPr sz="4507">
              <a:solidFill>
                <a:srgbClr val="DFC630"/>
              </a:solidFill>
            </a:endParaRPr>
          </a:p>
          <a:p>
            <a:pPr indent="0" lvl="0" marL="0" rtl="0" algn="l">
              <a:spcBef>
                <a:spcPts val="1200"/>
              </a:spcBef>
              <a:spcAft>
                <a:spcPts val="0"/>
              </a:spcAft>
              <a:buNone/>
            </a:pPr>
            <a:r>
              <a:rPr lang="en" sz="4507">
                <a:solidFill>
                  <a:srgbClr val="DFC630"/>
                </a:solidFill>
              </a:rPr>
              <a:t>2031 Q4       4.190563 -1.60943300  9.990560</a:t>
            </a:r>
            <a:endParaRPr sz="4507">
              <a:solidFill>
                <a:srgbClr val="DFC630"/>
              </a:solidFill>
            </a:endParaRPr>
          </a:p>
          <a:p>
            <a:pPr indent="0" lvl="0" marL="0" rtl="0" algn="l">
              <a:spcBef>
                <a:spcPts val="1200"/>
              </a:spcBef>
              <a:spcAft>
                <a:spcPts val="0"/>
              </a:spcAft>
              <a:buNone/>
            </a:pPr>
            <a:r>
              <a:rPr lang="en" sz="4507">
                <a:solidFill>
                  <a:srgbClr val="DFC630"/>
                </a:solidFill>
              </a:rPr>
              <a:t>2032 Q1       4.190568 -1.68906043 10.070196</a:t>
            </a:r>
            <a:endParaRPr sz="4507">
              <a:solidFill>
                <a:srgbClr val="DFC630"/>
              </a:solidFill>
            </a:endParaRPr>
          </a:p>
          <a:p>
            <a:pPr indent="0" lvl="0" marL="0" rtl="0" algn="l">
              <a:spcBef>
                <a:spcPts val="1200"/>
              </a:spcBef>
              <a:spcAft>
                <a:spcPts val="0"/>
              </a:spcAft>
              <a:buNone/>
            </a:pPr>
            <a:r>
              <a:t/>
            </a:r>
            <a:endParaRPr sz="4507">
              <a:solidFill>
                <a:srgbClr val="DFC630"/>
              </a:solidFill>
            </a:endParaRPr>
          </a:p>
          <a:p>
            <a:pPr indent="0" lvl="0" marL="0" rtl="0" algn="l">
              <a:spcBef>
                <a:spcPts val="1200"/>
              </a:spcBef>
              <a:spcAft>
                <a:spcPts val="0"/>
              </a:spcAft>
              <a:buNone/>
            </a:pPr>
            <a:r>
              <a:t/>
            </a:r>
            <a:endParaRPr sz="4507">
              <a:solidFill>
                <a:srgbClr val="DFC630"/>
              </a:solidFill>
            </a:endParaRPr>
          </a:p>
          <a:p>
            <a:pPr indent="0" lvl="0" marL="0" rtl="0" algn="l">
              <a:spcBef>
                <a:spcPts val="1200"/>
              </a:spcBef>
              <a:spcAft>
                <a:spcPts val="0"/>
              </a:spcAft>
              <a:buNone/>
            </a:pPr>
            <a:r>
              <a:t/>
            </a:r>
            <a:endParaRPr sz="4507">
              <a:solidFill>
                <a:srgbClr val="DFC630"/>
              </a:solidFill>
            </a:endParaRPr>
          </a:p>
          <a:p>
            <a:pPr indent="0" lvl="0" marL="0" rtl="0" algn="l">
              <a:spcBef>
                <a:spcPts val="1200"/>
              </a:spcBef>
              <a:spcAft>
                <a:spcPts val="0"/>
              </a:spcAft>
              <a:buNone/>
            </a:pPr>
            <a:r>
              <a:t/>
            </a:r>
            <a:endParaRPr sz="4507">
              <a:solidFill>
                <a:srgbClr val="DFC630"/>
              </a:solidFill>
            </a:endParaRPr>
          </a:p>
          <a:p>
            <a:pPr indent="457200" lvl="0" marL="0" rtl="0" algn="l">
              <a:spcBef>
                <a:spcPts val="1200"/>
              </a:spcBef>
              <a:spcAft>
                <a:spcPts val="0"/>
              </a:spcAft>
              <a:buNone/>
            </a:pPr>
            <a:r>
              <a:t/>
            </a:r>
            <a:endParaRPr sz="4507">
              <a:solidFill>
                <a:srgbClr val="DFC630"/>
              </a:solidFill>
            </a:endParaRPr>
          </a:p>
          <a:p>
            <a:pPr indent="0" lvl="0" marL="0" rtl="0" algn="l">
              <a:spcBef>
                <a:spcPts val="1200"/>
              </a:spcBef>
              <a:spcAft>
                <a:spcPts val="0"/>
              </a:spcAft>
              <a:buNone/>
            </a:pPr>
            <a:r>
              <a:t/>
            </a:r>
            <a:endParaRPr sz="2107">
              <a:solidFill>
                <a:srgbClr val="DFC630"/>
              </a:solidFill>
            </a:endParaRPr>
          </a:p>
          <a:p>
            <a:pPr indent="0" lvl="0" marL="0" rtl="0" algn="l">
              <a:spcBef>
                <a:spcPts val="1200"/>
              </a:spcBef>
              <a:spcAft>
                <a:spcPts val="1200"/>
              </a:spcAft>
              <a:buNone/>
            </a:pPr>
            <a:r>
              <a:t/>
            </a:r>
            <a:endParaRPr/>
          </a:p>
        </p:txBody>
      </p:sp>
      <p:pic>
        <p:nvPicPr>
          <p:cNvPr id="196" name="Google Shape;196;p31"/>
          <p:cNvPicPr preferRelativeResize="0"/>
          <p:nvPr/>
        </p:nvPicPr>
        <p:blipFill rotWithShape="1">
          <a:blip r:embed="rId3">
            <a:alphaModFix/>
          </a:blip>
          <a:srcRect b="-2499" l="0" r="0" t="2500"/>
          <a:stretch/>
        </p:blipFill>
        <p:spPr>
          <a:xfrm>
            <a:off x="4080475" y="677875"/>
            <a:ext cx="4633375" cy="362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Who We Are</a:t>
            </a:r>
            <a:endParaRPr>
              <a:solidFill>
                <a:srgbClr val="F1C232"/>
              </a:solidFill>
            </a:endParaRPr>
          </a:p>
        </p:txBody>
      </p:sp>
      <p:sp>
        <p:nvSpPr>
          <p:cNvPr id="62" name="Google Shape;62;p14"/>
          <p:cNvSpPr txBox="1"/>
          <p:nvPr>
            <p:ph idx="1" type="body"/>
          </p:nvPr>
        </p:nvSpPr>
        <p:spPr>
          <a:xfrm>
            <a:off x="311700" y="1152475"/>
            <a:ext cx="3048000" cy="228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Mi</a:t>
            </a:r>
            <a:endParaRPr/>
          </a:p>
        </p:txBody>
      </p:sp>
      <p:pic>
        <p:nvPicPr>
          <p:cNvPr id="63" name="Google Shape;63;p14"/>
          <p:cNvPicPr preferRelativeResize="0"/>
          <p:nvPr/>
        </p:nvPicPr>
        <p:blipFill>
          <a:blip r:embed="rId3">
            <a:alphaModFix/>
          </a:blip>
          <a:stretch>
            <a:fillRect/>
          </a:stretch>
        </p:blipFill>
        <p:spPr>
          <a:xfrm>
            <a:off x="311700" y="1152475"/>
            <a:ext cx="3435050" cy="3630600"/>
          </a:xfrm>
          <a:prstGeom prst="rect">
            <a:avLst/>
          </a:prstGeom>
          <a:noFill/>
          <a:ln>
            <a:noFill/>
          </a:ln>
        </p:spPr>
      </p:pic>
      <p:sp>
        <p:nvSpPr>
          <p:cNvPr id="64" name="Google Shape;64;p14"/>
          <p:cNvSpPr txBox="1"/>
          <p:nvPr/>
        </p:nvSpPr>
        <p:spPr>
          <a:xfrm>
            <a:off x="3746750" y="315850"/>
            <a:ext cx="4779900" cy="455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C232"/>
                </a:solidFill>
              </a:rPr>
              <a:t>Mia Brodsky</a:t>
            </a:r>
            <a:endParaRPr b="1" sz="1800">
              <a:solidFill>
                <a:srgbClr val="F1C232"/>
              </a:solidFill>
            </a:endParaRPr>
          </a:p>
          <a:p>
            <a:pPr indent="0" lvl="0" marL="0" rtl="0" algn="ctr">
              <a:spcBef>
                <a:spcPts val="0"/>
              </a:spcBef>
              <a:spcAft>
                <a:spcPts val="0"/>
              </a:spcAft>
              <a:buNone/>
            </a:pPr>
            <a:r>
              <a:t/>
            </a:r>
            <a:endParaRPr b="1" sz="1800">
              <a:solidFill>
                <a:srgbClr val="F1C232"/>
              </a:solidFill>
            </a:endParaRPr>
          </a:p>
          <a:p>
            <a:pPr indent="0" lvl="0" marL="0" rtl="0" algn="l">
              <a:spcBef>
                <a:spcPts val="0"/>
              </a:spcBef>
              <a:spcAft>
                <a:spcPts val="0"/>
              </a:spcAft>
              <a:buNone/>
            </a:pPr>
            <a:r>
              <a:t/>
            </a:r>
            <a:endParaRPr sz="1800">
              <a:solidFill>
                <a:srgbClr val="F1C232"/>
              </a:solidFill>
            </a:endParaRPr>
          </a:p>
          <a:p>
            <a:pPr indent="-342900" lvl="0" marL="457200" rtl="0" algn="l">
              <a:spcBef>
                <a:spcPts val="0"/>
              </a:spcBef>
              <a:spcAft>
                <a:spcPts val="0"/>
              </a:spcAft>
              <a:buClr>
                <a:srgbClr val="F1C232"/>
              </a:buClr>
              <a:buSzPts val="1800"/>
              <a:buChar char="●"/>
            </a:pPr>
            <a:r>
              <a:rPr lang="en" sz="1800">
                <a:solidFill>
                  <a:srgbClr val="F1C232"/>
                </a:solidFill>
              </a:rPr>
              <a:t>Former Certified Pharmacy Technician originally from New Mexico now living in Texas.</a:t>
            </a:r>
            <a:endParaRPr sz="1800">
              <a:solidFill>
                <a:srgbClr val="F1C232"/>
              </a:solidFill>
            </a:endParaRPr>
          </a:p>
          <a:p>
            <a:pPr indent="0" lvl="0" marL="457200" rtl="0" algn="l">
              <a:spcBef>
                <a:spcPts val="0"/>
              </a:spcBef>
              <a:spcAft>
                <a:spcPts val="0"/>
              </a:spcAft>
              <a:buNone/>
            </a:pPr>
            <a:r>
              <a:t/>
            </a:r>
            <a:endParaRPr sz="1800">
              <a:solidFill>
                <a:srgbClr val="F1C232"/>
              </a:solidFill>
            </a:endParaRPr>
          </a:p>
          <a:p>
            <a:pPr indent="-342900" lvl="0" marL="457200" rtl="0" algn="l">
              <a:spcBef>
                <a:spcPts val="0"/>
              </a:spcBef>
              <a:spcAft>
                <a:spcPts val="0"/>
              </a:spcAft>
              <a:buClr>
                <a:srgbClr val="F1C232"/>
              </a:buClr>
              <a:buSzPts val="1800"/>
              <a:buChar char="●"/>
            </a:pPr>
            <a:r>
              <a:rPr lang="en" sz="1800">
                <a:solidFill>
                  <a:srgbClr val="F1C232"/>
                </a:solidFill>
              </a:rPr>
              <a:t>Background in Civil Engineering and Water Remediation.</a:t>
            </a:r>
            <a:endParaRPr sz="1800">
              <a:solidFill>
                <a:srgbClr val="F1C232"/>
              </a:solidFill>
            </a:endParaRPr>
          </a:p>
          <a:p>
            <a:pPr indent="0" lvl="0" marL="457200" rtl="0" algn="l">
              <a:spcBef>
                <a:spcPts val="0"/>
              </a:spcBef>
              <a:spcAft>
                <a:spcPts val="0"/>
              </a:spcAft>
              <a:buNone/>
            </a:pPr>
            <a:r>
              <a:t/>
            </a:r>
            <a:endParaRPr sz="1800">
              <a:solidFill>
                <a:srgbClr val="F1C232"/>
              </a:solidFill>
            </a:endParaRPr>
          </a:p>
          <a:p>
            <a:pPr indent="-342900" lvl="0" marL="457200" rtl="0" algn="l">
              <a:spcBef>
                <a:spcPts val="0"/>
              </a:spcBef>
              <a:spcAft>
                <a:spcPts val="0"/>
              </a:spcAft>
              <a:buClr>
                <a:srgbClr val="F1C232"/>
              </a:buClr>
              <a:buSzPts val="1800"/>
              <a:buChar char="●"/>
            </a:pPr>
            <a:r>
              <a:rPr lang="en" sz="1800">
                <a:solidFill>
                  <a:srgbClr val="F1C232"/>
                </a:solidFill>
              </a:rPr>
              <a:t>Aspiring Data Scientist.</a:t>
            </a:r>
            <a:endParaRPr sz="1800">
              <a:solidFill>
                <a:srgbClr val="F1C232"/>
              </a:solidFill>
            </a:endParaRPr>
          </a:p>
          <a:p>
            <a:pPr indent="0" lvl="0" marL="457200" rtl="0" algn="l">
              <a:spcBef>
                <a:spcPts val="0"/>
              </a:spcBef>
              <a:spcAft>
                <a:spcPts val="0"/>
              </a:spcAft>
              <a:buNone/>
            </a:pPr>
            <a:r>
              <a:t/>
            </a:r>
            <a:endParaRPr sz="1800">
              <a:solidFill>
                <a:srgbClr val="F1C232"/>
              </a:solidFill>
            </a:endParaRPr>
          </a:p>
          <a:p>
            <a:pPr indent="-342900" lvl="0" marL="457200" rtl="0" algn="l">
              <a:spcBef>
                <a:spcPts val="0"/>
              </a:spcBef>
              <a:spcAft>
                <a:spcPts val="0"/>
              </a:spcAft>
              <a:buClr>
                <a:srgbClr val="F1C232"/>
              </a:buClr>
              <a:buSzPts val="1800"/>
              <a:buChar char="●"/>
            </a:pPr>
            <a:r>
              <a:rPr lang="en" sz="1800">
                <a:solidFill>
                  <a:srgbClr val="F1C232"/>
                </a:solidFill>
              </a:rPr>
              <a:t>Lover of the environment and digging deep.</a:t>
            </a:r>
            <a:endParaRPr sz="1800">
              <a:solidFill>
                <a:srgbClr val="F1C232"/>
              </a:solidFill>
            </a:endParaRPr>
          </a:p>
          <a:p>
            <a:pPr indent="0" lvl="0" marL="457200" rtl="0" algn="l">
              <a:spcBef>
                <a:spcPts val="0"/>
              </a:spcBef>
              <a:spcAft>
                <a:spcPts val="0"/>
              </a:spcAft>
              <a:buNone/>
            </a:pPr>
            <a:r>
              <a:t/>
            </a:r>
            <a:endParaRPr sz="1800">
              <a:solidFill>
                <a:srgbClr val="F1C232"/>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00" name="Shape 200"/>
        <p:cNvGrpSpPr/>
        <p:nvPr/>
      </p:nvGrpSpPr>
      <p:grpSpPr>
        <a:xfrm>
          <a:off x="0" y="0"/>
          <a:ext cx="0" cy="0"/>
          <a:chOff x="0" y="0"/>
          <a:chExt cx="0" cy="0"/>
        </a:xfrm>
      </p:grpSpPr>
      <p:sp>
        <p:nvSpPr>
          <p:cNvPr id="201" name="Google Shape;201;p32"/>
          <p:cNvSpPr txBox="1"/>
          <p:nvPr>
            <p:ph type="title"/>
          </p:nvPr>
        </p:nvSpPr>
        <p:spPr>
          <a:xfrm>
            <a:off x="0" y="445025"/>
            <a:ext cx="906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While utilizing Tableau we analyzed the following regions</a:t>
            </a:r>
            <a:endParaRPr b="1"/>
          </a:p>
        </p:txBody>
      </p:sp>
      <p:sp>
        <p:nvSpPr>
          <p:cNvPr id="202" name="Google Shape;202;p32"/>
          <p:cNvSpPr txBox="1"/>
          <p:nvPr/>
        </p:nvSpPr>
        <p:spPr>
          <a:xfrm>
            <a:off x="1839800" y="199805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3" name="Google Shape;203;p32"/>
          <p:cNvSpPr txBox="1"/>
          <p:nvPr/>
        </p:nvSpPr>
        <p:spPr>
          <a:xfrm>
            <a:off x="751750" y="1918900"/>
            <a:ext cx="2012100" cy="1477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D9EEB"/>
                </a:solidFill>
              </a:rPr>
              <a:t>East Coast</a:t>
            </a:r>
            <a:endParaRPr b="1">
              <a:solidFill>
                <a:srgbClr val="6D9EEB"/>
              </a:solidFill>
            </a:endParaRPr>
          </a:p>
          <a:p>
            <a:pPr indent="0" lvl="0" marL="0" rtl="0" algn="l">
              <a:spcBef>
                <a:spcPts val="0"/>
              </a:spcBef>
              <a:spcAft>
                <a:spcPts val="0"/>
              </a:spcAft>
              <a:buNone/>
            </a:pPr>
            <a:r>
              <a:rPr b="1" lang="en">
                <a:solidFill>
                  <a:srgbClr val="DFC630"/>
                </a:solidFill>
              </a:rPr>
              <a:t>West Coast</a:t>
            </a:r>
            <a:endParaRPr b="1">
              <a:solidFill>
                <a:srgbClr val="DFC630"/>
              </a:solidFill>
            </a:endParaRPr>
          </a:p>
          <a:p>
            <a:pPr indent="0" lvl="0" marL="0" rtl="0" algn="l">
              <a:spcBef>
                <a:spcPts val="0"/>
              </a:spcBef>
              <a:spcAft>
                <a:spcPts val="0"/>
              </a:spcAft>
              <a:buNone/>
            </a:pPr>
            <a:r>
              <a:rPr b="1" lang="en">
                <a:solidFill>
                  <a:srgbClr val="B4A7D6"/>
                </a:solidFill>
              </a:rPr>
              <a:t>Gulf Coast</a:t>
            </a:r>
            <a:endParaRPr b="1">
              <a:solidFill>
                <a:srgbClr val="B4A7D6"/>
              </a:solidFill>
            </a:endParaRPr>
          </a:p>
          <a:p>
            <a:pPr indent="0" lvl="0" marL="0" rtl="0" algn="l">
              <a:spcBef>
                <a:spcPts val="0"/>
              </a:spcBef>
              <a:spcAft>
                <a:spcPts val="0"/>
              </a:spcAft>
              <a:buNone/>
            </a:pPr>
            <a:r>
              <a:rPr b="1" lang="en">
                <a:solidFill>
                  <a:srgbClr val="9CBB6D"/>
                </a:solidFill>
              </a:rPr>
              <a:t>Midwest</a:t>
            </a:r>
            <a:endParaRPr b="1">
              <a:solidFill>
                <a:srgbClr val="9CBB6D"/>
              </a:solidFill>
            </a:endParaRPr>
          </a:p>
          <a:p>
            <a:pPr indent="0" lvl="0" marL="0" rtl="0" algn="l">
              <a:spcBef>
                <a:spcPts val="0"/>
              </a:spcBef>
              <a:spcAft>
                <a:spcPts val="0"/>
              </a:spcAft>
              <a:buNone/>
            </a:pPr>
            <a:r>
              <a:rPr b="1" lang="en">
                <a:solidFill>
                  <a:srgbClr val="6D9EEB"/>
                </a:solidFill>
              </a:rPr>
              <a:t>New England</a:t>
            </a:r>
            <a:endParaRPr b="1">
              <a:solidFill>
                <a:srgbClr val="6D9EEB"/>
              </a:solidFill>
            </a:endParaRPr>
          </a:p>
          <a:p>
            <a:pPr indent="0" lvl="0" marL="0" rtl="0" algn="l">
              <a:spcBef>
                <a:spcPts val="0"/>
              </a:spcBef>
              <a:spcAft>
                <a:spcPts val="0"/>
              </a:spcAft>
              <a:buNone/>
            </a:pPr>
            <a:r>
              <a:rPr b="1" lang="en">
                <a:solidFill>
                  <a:srgbClr val="E06666"/>
                </a:solidFill>
              </a:rPr>
              <a:t>Rocky Mountain</a:t>
            </a:r>
            <a:endParaRPr b="1">
              <a:solidFill>
                <a:srgbClr val="E06666"/>
              </a:solidFill>
            </a:endParaRPr>
          </a:p>
        </p:txBody>
      </p:sp>
      <p:sp>
        <p:nvSpPr>
          <p:cNvPr id="204" name="Google Shape;204;p32"/>
          <p:cNvSpPr txBox="1"/>
          <p:nvPr/>
        </p:nvSpPr>
        <p:spPr>
          <a:xfrm>
            <a:off x="430400" y="3055050"/>
            <a:ext cx="298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205" name="Google Shape;205;p32"/>
          <p:cNvSpPr txBox="1"/>
          <p:nvPr/>
        </p:nvSpPr>
        <p:spPr>
          <a:xfrm>
            <a:off x="5143500" y="2255225"/>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6" name="Google Shape;206;p32"/>
          <p:cNvPicPr preferRelativeResize="0"/>
          <p:nvPr/>
        </p:nvPicPr>
        <p:blipFill>
          <a:blip r:embed="rId3">
            <a:alphaModFix/>
          </a:blip>
          <a:stretch>
            <a:fillRect/>
          </a:stretch>
        </p:blipFill>
        <p:spPr>
          <a:xfrm>
            <a:off x="3571054" y="1470079"/>
            <a:ext cx="4914800" cy="2879800"/>
          </a:xfrm>
          <a:prstGeom prst="rect">
            <a:avLst/>
          </a:prstGeom>
          <a:noFill/>
          <a:ln>
            <a:noFill/>
          </a:ln>
        </p:spPr>
      </p:pic>
      <p:sp>
        <p:nvSpPr>
          <p:cNvPr id="207" name="Google Shape;207;p32"/>
          <p:cNvSpPr txBox="1"/>
          <p:nvPr/>
        </p:nvSpPr>
        <p:spPr>
          <a:xfrm>
            <a:off x="751750" y="308610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3323500" y="789500"/>
            <a:ext cx="5508801" cy="3384675"/>
          </a:xfrm>
          <a:prstGeom prst="rect">
            <a:avLst/>
          </a:prstGeom>
          <a:noFill/>
          <a:ln cap="flat" cmpd="sng" w="9525">
            <a:solidFill>
              <a:schemeClr val="dk2"/>
            </a:solidFill>
            <a:prstDash val="solid"/>
            <a:round/>
            <a:headEnd len="sm" w="sm" type="none"/>
            <a:tailEnd len="sm" w="sm" type="none"/>
          </a:ln>
        </p:spPr>
      </p:pic>
      <p:sp>
        <p:nvSpPr>
          <p:cNvPr id="213" name="Google Shape;213;p33"/>
          <p:cNvSpPr txBox="1"/>
          <p:nvPr/>
        </p:nvSpPr>
        <p:spPr>
          <a:xfrm>
            <a:off x="98900" y="429275"/>
            <a:ext cx="31059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According to this dataset, the Gulf Coast had the cheapest gas and the West Coast had the most expensive….</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sp>
        <p:nvSpPr>
          <p:cNvPr id="214" name="Google Shape;214;p33"/>
          <p:cNvSpPr txBox="1"/>
          <p:nvPr/>
        </p:nvSpPr>
        <p:spPr>
          <a:xfrm>
            <a:off x="2255225" y="4431325"/>
            <a:ext cx="7343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Let’s take a closer look…</a:t>
            </a:r>
            <a:endParaRPr sz="2500"/>
          </a:p>
        </p:txBody>
      </p:sp>
      <p:sp>
        <p:nvSpPr>
          <p:cNvPr id="215" name="Google Shape;215;p33"/>
          <p:cNvSpPr txBox="1"/>
          <p:nvPr/>
        </p:nvSpPr>
        <p:spPr>
          <a:xfrm>
            <a:off x="-1028700" y="251240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19" name="Shape 219"/>
        <p:cNvGrpSpPr/>
        <p:nvPr/>
      </p:nvGrpSpPr>
      <p:grpSpPr>
        <a:xfrm>
          <a:off x="0" y="0"/>
          <a:ext cx="0" cy="0"/>
          <a:chOff x="0" y="0"/>
          <a:chExt cx="0" cy="0"/>
        </a:xfrm>
      </p:grpSpPr>
      <p:sp>
        <p:nvSpPr>
          <p:cNvPr id="220" name="Google Shape;220;p34"/>
          <p:cNvSpPr txBox="1"/>
          <p:nvPr>
            <p:ph type="title"/>
          </p:nvPr>
        </p:nvSpPr>
        <p:spPr>
          <a:xfrm>
            <a:off x="222500" y="95925"/>
            <a:ext cx="8520600" cy="1434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 When </a:t>
            </a:r>
            <a:r>
              <a:rPr lang="en"/>
              <a:t>comparing</a:t>
            </a:r>
            <a:r>
              <a:rPr lang="en"/>
              <a:t> the area with the highest gas prices per gallon(West Coast) to the area with the lowest gas prices per gallon (Gulf Coast) these were the results:</a:t>
            </a:r>
            <a:endParaRPr/>
          </a:p>
          <a:p>
            <a:pPr indent="0" lvl="0" marL="0" rtl="0" algn="ctr">
              <a:spcBef>
                <a:spcPts val="0"/>
              </a:spcBef>
              <a:spcAft>
                <a:spcPts val="0"/>
              </a:spcAft>
              <a:buNone/>
            </a:pPr>
            <a:r>
              <a:t/>
            </a:r>
            <a:endParaRPr/>
          </a:p>
        </p:txBody>
      </p:sp>
      <p:sp>
        <p:nvSpPr>
          <p:cNvPr id="221" name="Google Shape;221;p34"/>
          <p:cNvSpPr txBox="1"/>
          <p:nvPr/>
        </p:nvSpPr>
        <p:spPr>
          <a:xfrm>
            <a:off x="4055450" y="286850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2" name="Google Shape;222;p34"/>
          <p:cNvPicPr preferRelativeResize="0"/>
          <p:nvPr/>
        </p:nvPicPr>
        <p:blipFill>
          <a:blip r:embed="rId3">
            <a:alphaModFix/>
          </a:blip>
          <a:stretch>
            <a:fillRect/>
          </a:stretch>
        </p:blipFill>
        <p:spPr>
          <a:xfrm>
            <a:off x="3890500" y="1545988"/>
            <a:ext cx="4852600" cy="2927826"/>
          </a:xfrm>
          <a:prstGeom prst="rect">
            <a:avLst/>
          </a:prstGeom>
          <a:noFill/>
          <a:ln>
            <a:noFill/>
          </a:ln>
        </p:spPr>
      </p:pic>
      <p:sp>
        <p:nvSpPr>
          <p:cNvPr id="223" name="Google Shape;223;p34"/>
          <p:cNvSpPr txBox="1"/>
          <p:nvPr/>
        </p:nvSpPr>
        <p:spPr>
          <a:xfrm>
            <a:off x="1648200" y="4672200"/>
            <a:ext cx="734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In ten years the price difference </a:t>
            </a:r>
            <a:r>
              <a:rPr b="1" lang="en" sz="1600"/>
              <a:t> increased one dollar per gallon</a:t>
            </a:r>
            <a:endParaRPr b="1" sz="1600"/>
          </a:p>
        </p:txBody>
      </p:sp>
      <p:sp>
        <p:nvSpPr>
          <p:cNvPr id="224" name="Google Shape;224;p34"/>
          <p:cNvSpPr txBox="1"/>
          <p:nvPr/>
        </p:nvSpPr>
        <p:spPr>
          <a:xfrm>
            <a:off x="811100" y="187935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5" name="Google Shape;225;p34"/>
          <p:cNvSpPr txBox="1"/>
          <p:nvPr/>
        </p:nvSpPr>
        <p:spPr>
          <a:xfrm>
            <a:off x="222500" y="1406288"/>
            <a:ext cx="36993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t>Year			Price Difference </a:t>
            </a:r>
            <a:endParaRPr b="1" sz="1700" u="sng"/>
          </a:p>
          <a:p>
            <a:pPr indent="0" lvl="0" marL="0" rtl="0" algn="l">
              <a:spcBef>
                <a:spcPts val="0"/>
              </a:spcBef>
              <a:spcAft>
                <a:spcPts val="0"/>
              </a:spcAft>
              <a:buNone/>
            </a:pPr>
            <a:r>
              <a:rPr b="1" lang="en" sz="1700"/>
              <a:t>2012			$.50</a:t>
            </a:r>
            <a:endParaRPr b="1" sz="1700"/>
          </a:p>
          <a:p>
            <a:pPr indent="0" lvl="0" marL="0" rtl="0" algn="l">
              <a:spcBef>
                <a:spcPts val="0"/>
              </a:spcBef>
              <a:spcAft>
                <a:spcPts val="0"/>
              </a:spcAft>
              <a:buNone/>
            </a:pPr>
            <a:r>
              <a:rPr b="1" lang="en" sz="1700"/>
              <a:t>2013			$.50 </a:t>
            </a:r>
            <a:endParaRPr b="1" sz="1700"/>
          </a:p>
          <a:p>
            <a:pPr indent="0" lvl="0" marL="0" rtl="0" algn="l">
              <a:spcBef>
                <a:spcPts val="0"/>
              </a:spcBef>
              <a:spcAft>
                <a:spcPts val="0"/>
              </a:spcAft>
              <a:buNone/>
            </a:pPr>
            <a:r>
              <a:rPr b="1" lang="en" sz="1700"/>
              <a:t>2014			$.50 </a:t>
            </a:r>
            <a:endParaRPr b="1" sz="1700"/>
          </a:p>
          <a:p>
            <a:pPr indent="0" lvl="0" marL="0" rtl="0" algn="l">
              <a:spcBef>
                <a:spcPts val="0"/>
              </a:spcBef>
              <a:spcAft>
                <a:spcPts val="0"/>
              </a:spcAft>
              <a:buNone/>
            </a:pPr>
            <a:r>
              <a:rPr b="1" lang="en" sz="1700"/>
              <a:t>2015			$.80 </a:t>
            </a:r>
            <a:endParaRPr b="1" sz="1700"/>
          </a:p>
          <a:p>
            <a:pPr indent="0" lvl="0" marL="0" rtl="0" algn="l">
              <a:spcBef>
                <a:spcPts val="0"/>
              </a:spcBef>
              <a:spcAft>
                <a:spcPts val="0"/>
              </a:spcAft>
              <a:buNone/>
            </a:pPr>
            <a:r>
              <a:rPr b="1" lang="en" sz="1700"/>
              <a:t>2016			$.60 </a:t>
            </a:r>
            <a:endParaRPr b="1" sz="1700"/>
          </a:p>
          <a:p>
            <a:pPr indent="0" lvl="0" marL="0" rtl="0" algn="l">
              <a:spcBef>
                <a:spcPts val="0"/>
              </a:spcBef>
              <a:spcAft>
                <a:spcPts val="0"/>
              </a:spcAft>
              <a:buNone/>
            </a:pPr>
            <a:r>
              <a:rPr b="1" lang="en" sz="1700"/>
              <a:t>2017			$.70 </a:t>
            </a:r>
            <a:endParaRPr b="1" sz="1700"/>
          </a:p>
          <a:p>
            <a:pPr indent="0" lvl="0" marL="0" rtl="0" algn="l">
              <a:spcBef>
                <a:spcPts val="0"/>
              </a:spcBef>
              <a:spcAft>
                <a:spcPts val="0"/>
              </a:spcAft>
              <a:buNone/>
            </a:pPr>
            <a:r>
              <a:rPr b="1" lang="en" sz="1700"/>
              <a:t>2018			$.90 </a:t>
            </a:r>
            <a:endParaRPr b="1" sz="1700"/>
          </a:p>
          <a:p>
            <a:pPr indent="0" lvl="0" marL="0" rtl="0" algn="l">
              <a:spcBef>
                <a:spcPts val="0"/>
              </a:spcBef>
              <a:spcAft>
                <a:spcPts val="0"/>
              </a:spcAft>
              <a:buNone/>
            </a:pPr>
            <a:r>
              <a:rPr b="1" lang="en" sz="1700"/>
              <a:t>2019			$1.50</a:t>
            </a:r>
            <a:endParaRPr b="1" sz="1700"/>
          </a:p>
          <a:p>
            <a:pPr indent="0" lvl="0" marL="0" rtl="0" algn="l">
              <a:spcBef>
                <a:spcPts val="0"/>
              </a:spcBef>
              <a:spcAft>
                <a:spcPts val="0"/>
              </a:spcAft>
              <a:buNone/>
            </a:pPr>
            <a:r>
              <a:rPr b="1" lang="en" sz="1700"/>
              <a:t>2020			$1.00</a:t>
            </a:r>
            <a:endParaRPr b="1" sz="1700"/>
          </a:p>
          <a:p>
            <a:pPr indent="0" lvl="0" marL="0" rtl="0" algn="l">
              <a:spcBef>
                <a:spcPts val="0"/>
              </a:spcBef>
              <a:spcAft>
                <a:spcPts val="0"/>
              </a:spcAft>
              <a:buNone/>
            </a:pPr>
            <a:r>
              <a:rPr b="1" lang="en" sz="1700"/>
              <a:t>2021			$1.00</a:t>
            </a:r>
            <a:endParaRPr b="1" sz="1700"/>
          </a:p>
          <a:p>
            <a:pPr indent="0" lvl="0" marL="0" rtl="0" algn="l">
              <a:spcBef>
                <a:spcPts val="0"/>
              </a:spcBef>
              <a:spcAft>
                <a:spcPts val="0"/>
              </a:spcAft>
              <a:buNone/>
            </a:pPr>
            <a:r>
              <a:rPr b="1" lang="en" sz="1700"/>
              <a:t>2022			$1.50</a:t>
            </a:r>
            <a:endParaRPr b="1"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187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United States Average Gas Prices Over the Last Ten Years:</a:t>
            </a:r>
            <a:endParaRPr/>
          </a:p>
          <a:p>
            <a:pPr indent="0" lvl="0" marL="0" rtl="0" algn="l">
              <a:spcBef>
                <a:spcPts val="0"/>
              </a:spcBef>
              <a:spcAft>
                <a:spcPts val="0"/>
              </a:spcAft>
              <a:buNone/>
            </a:pPr>
            <a:r>
              <a:t/>
            </a:r>
            <a:endParaRPr/>
          </a:p>
        </p:txBody>
      </p:sp>
      <p:sp>
        <p:nvSpPr>
          <p:cNvPr id="231" name="Google Shape;231;p35"/>
          <p:cNvSpPr txBox="1"/>
          <p:nvPr/>
        </p:nvSpPr>
        <p:spPr>
          <a:xfrm>
            <a:off x="3560875" y="2373925"/>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2" name="Google Shape;232;p35"/>
          <p:cNvPicPr preferRelativeResize="0"/>
          <p:nvPr/>
        </p:nvPicPr>
        <p:blipFill>
          <a:blip r:embed="rId3">
            <a:alphaModFix/>
          </a:blip>
          <a:stretch>
            <a:fillRect/>
          </a:stretch>
        </p:blipFill>
        <p:spPr>
          <a:xfrm>
            <a:off x="158250" y="1127625"/>
            <a:ext cx="5717200" cy="3818049"/>
          </a:xfrm>
          <a:prstGeom prst="rect">
            <a:avLst/>
          </a:prstGeom>
          <a:noFill/>
          <a:ln>
            <a:noFill/>
          </a:ln>
        </p:spPr>
      </p:pic>
      <p:sp>
        <p:nvSpPr>
          <p:cNvPr id="233" name="Google Shape;233;p35"/>
          <p:cNvSpPr txBox="1"/>
          <p:nvPr/>
        </p:nvSpPr>
        <p:spPr>
          <a:xfrm>
            <a:off x="6429375" y="1345225"/>
            <a:ext cx="25161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T</a:t>
            </a:r>
            <a:r>
              <a:rPr b="1" lang="en" sz="1900"/>
              <a:t>he largest increase was over the last two years where the price went up a dollar from 2020 to  2021 and another dollar increase from 2021 to 2022. </a:t>
            </a:r>
            <a:endParaRPr b="1"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2571750"/>
            <a:ext cx="8520600" cy="201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many factors that affect gas prices, as we mentioned earlier, but we chose to look closer and see if political parties could have had anything to do with it…</a:t>
            </a:r>
            <a:endParaRPr/>
          </a:p>
        </p:txBody>
      </p:sp>
      <p:pic>
        <p:nvPicPr>
          <p:cNvPr id="239" name="Google Shape;239;p36"/>
          <p:cNvPicPr preferRelativeResize="0"/>
          <p:nvPr/>
        </p:nvPicPr>
        <p:blipFill>
          <a:blip r:embed="rId3">
            <a:alphaModFix/>
          </a:blip>
          <a:stretch>
            <a:fillRect/>
          </a:stretch>
        </p:blipFill>
        <p:spPr>
          <a:xfrm>
            <a:off x="2296987" y="613275"/>
            <a:ext cx="4550025" cy="1806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gas prices in United States from 2012 to 2022</a:t>
            </a:r>
            <a:endParaRPr/>
          </a:p>
        </p:txBody>
      </p:sp>
      <p:sp>
        <p:nvSpPr>
          <p:cNvPr id="245" name="Google Shape;245;p37"/>
          <p:cNvSpPr txBox="1"/>
          <p:nvPr/>
        </p:nvSpPr>
        <p:spPr>
          <a:xfrm flipH="1" rot="10800000">
            <a:off x="6455025" y="1815450"/>
            <a:ext cx="21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6" name="Google Shape;246;p37"/>
          <p:cNvSpPr txBox="1"/>
          <p:nvPr/>
        </p:nvSpPr>
        <p:spPr>
          <a:xfrm>
            <a:off x="6899025" y="227500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7" name="Google Shape;247;p37"/>
          <p:cNvPicPr preferRelativeResize="0"/>
          <p:nvPr/>
        </p:nvPicPr>
        <p:blipFill>
          <a:blip r:embed="rId3">
            <a:alphaModFix/>
          </a:blip>
          <a:stretch>
            <a:fillRect/>
          </a:stretch>
        </p:blipFill>
        <p:spPr>
          <a:xfrm>
            <a:off x="6869963" y="1989412"/>
            <a:ext cx="1304925" cy="685800"/>
          </a:xfrm>
          <a:prstGeom prst="rect">
            <a:avLst/>
          </a:prstGeom>
          <a:noFill/>
          <a:ln>
            <a:noFill/>
          </a:ln>
        </p:spPr>
      </p:pic>
      <p:sp>
        <p:nvSpPr>
          <p:cNvPr id="248" name="Google Shape;248;p37"/>
          <p:cNvSpPr txBox="1"/>
          <p:nvPr/>
        </p:nvSpPr>
        <p:spPr>
          <a:xfrm>
            <a:off x="900300" y="3932475"/>
            <a:ext cx="7343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Looks like when the Democrats are in office the average prices  increased more and were overall mostly higher than when there was a Republican in office.</a:t>
            </a:r>
            <a:endParaRPr b="1" sz="1800"/>
          </a:p>
        </p:txBody>
      </p:sp>
      <p:pic>
        <p:nvPicPr>
          <p:cNvPr id="249" name="Google Shape;249;p37"/>
          <p:cNvPicPr preferRelativeResize="0"/>
          <p:nvPr/>
        </p:nvPicPr>
        <p:blipFill>
          <a:blip r:embed="rId4">
            <a:alphaModFix/>
          </a:blip>
          <a:stretch>
            <a:fillRect/>
          </a:stretch>
        </p:blipFill>
        <p:spPr>
          <a:xfrm>
            <a:off x="311700" y="1218813"/>
            <a:ext cx="6150226" cy="25125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idx="1" type="body"/>
          </p:nvPr>
        </p:nvSpPr>
        <p:spPr>
          <a:xfrm>
            <a:off x="4572000" y="863550"/>
            <a:ext cx="42603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solidFill>
                <a:srgbClr val="F1C232"/>
              </a:solidFill>
            </a:endParaRPr>
          </a:p>
          <a:p>
            <a:pPr indent="0" lvl="0" marL="457200" rtl="0" algn="l">
              <a:spcBef>
                <a:spcPts val="1200"/>
              </a:spcBef>
              <a:spcAft>
                <a:spcPts val="0"/>
              </a:spcAft>
              <a:buNone/>
            </a:pPr>
            <a:r>
              <a:rPr lang="en">
                <a:solidFill>
                  <a:srgbClr val="F1C232"/>
                </a:solidFill>
              </a:rPr>
              <a:t>To see how that translates to us as consumers, we transformed it into price of gas per </a:t>
            </a:r>
            <a:r>
              <a:rPr lang="en">
                <a:solidFill>
                  <a:srgbClr val="F1C232"/>
                </a:solidFill>
              </a:rPr>
              <a:t>barrel which comes out to 19.4 gallons of gasoline per barrel.</a:t>
            </a:r>
            <a:endParaRPr>
              <a:solidFill>
                <a:srgbClr val="F1C232"/>
              </a:solidFill>
            </a:endParaRPr>
          </a:p>
          <a:p>
            <a:pPr indent="0" lvl="0" marL="457200" rtl="0" algn="l">
              <a:spcBef>
                <a:spcPts val="1200"/>
              </a:spcBef>
              <a:spcAft>
                <a:spcPts val="0"/>
              </a:spcAft>
              <a:buNone/>
            </a:pPr>
            <a:r>
              <a:rPr lang="en">
                <a:solidFill>
                  <a:srgbClr val="F1C232"/>
                </a:solidFill>
              </a:rPr>
              <a:t>Each barrel is 42 gallons which comes out to 45 gallons of petroleum products after refinery process gain.</a:t>
            </a:r>
            <a:endParaRPr>
              <a:solidFill>
                <a:srgbClr val="F1C232"/>
              </a:solidFill>
            </a:endParaRPr>
          </a:p>
          <a:p>
            <a:pPr indent="0" lvl="0" marL="0" rtl="0" algn="l">
              <a:spcBef>
                <a:spcPts val="1200"/>
              </a:spcBef>
              <a:spcAft>
                <a:spcPts val="1200"/>
              </a:spcAft>
              <a:buNone/>
            </a:pPr>
            <a:r>
              <a:t/>
            </a:r>
            <a:endParaRPr/>
          </a:p>
        </p:txBody>
      </p:sp>
      <p:pic>
        <p:nvPicPr>
          <p:cNvPr id="255" name="Google Shape;255;p38"/>
          <p:cNvPicPr preferRelativeResize="0"/>
          <p:nvPr/>
        </p:nvPicPr>
        <p:blipFill>
          <a:blip r:embed="rId3">
            <a:alphaModFix/>
          </a:blip>
          <a:stretch>
            <a:fillRect/>
          </a:stretch>
        </p:blipFill>
        <p:spPr>
          <a:xfrm>
            <a:off x="507850" y="161925"/>
            <a:ext cx="3905250" cy="4819650"/>
          </a:xfrm>
          <a:prstGeom prst="rect">
            <a:avLst/>
          </a:prstGeom>
          <a:noFill/>
          <a:ln>
            <a:noFill/>
          </a:ln>
        </p:spPr>
      </p:pic>
      <p:sp>
        <p:nvSpPr>
          <p:cNvPr id="256" name="Google Shape;256;p38"/>
          <p:cNvSpPr txBox="1"/>
          <p:nvPr/>
        </p:nvSpPr>
        <p:spPr>
          <a:xfrm>
            <a:off x="5082300" y="247950"/>
            <a:ext cx="323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DFC630"/>
                </a:solidFill>
              </a:rPr>
              <a:t>Barrels vs. Gallons</a:t>
            </a:r>
            <a:endParaRPr sz="2800">
              <a:solidFill>
                <a:srgbClr val="DFC63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60" name="Shape 260"/>
        <p:cNvGrpSpPr/>
        <p:nvPr/>
      </p:nvGrpSpPr>
      <p:grpSpPr>
        <a:xfrm>
          <a:off x="0" y="0"/>
          <a:ext cx="0" cy="0"/>
          <a:chOff x="0" y="0"/>
          <a:chExt cx="0" cy="0"/>
        </a:xfrm>
      </p:grpSpPr>
      <p:sp>
        <p:nvSpPr>
          <p:cNvPr id="261" name="Google Shape;261;p39"/>
          <p:cNvSpPr txBox="1"/>
          <p:nvPr>
            <p:ph type="title"/>
          </p:nvPr>
        </p:nvSpPr>
        <p:spPr>
          <a:xfrm>
            <a:off x="1688213" y="256375"/>
            <a:ext cx="5677500" cy="1776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Crude oil prices by the barrel to the price of gasoline per gallon</a:t>
            </a:r>
            <a:endParaRPr/>
          </a:p>
        </p:txBody>
      </p:sp>
      <p:pic>
        <p:nvPicPr>
          <p:cNvPr id="262" name="Google Shape;262;p39"/>
          <p:cNvPicPr preferRelativeResize="0"/>
          <p:nvPr/>
        </p:nvPicPr>
        <p:blipFill>
          <a:blip r:embed="rId3">
            <a:alphaModFix/>
          </a:blip>
          <a:stretch>
            <a:fillRect/>
          </a:stretch>
        </p:blipFill>
        <p:spPr>
          <a:xfrm>
            <a:off x="182450" y="281275"/>
            <a:ext cx="1380375" cy="1380375"/>
          </a:xfrm>
          <a:prstGeom prst="rect">
            <a:avLst/>
          </a:prstGeom>
          <a:noFill/>
          <a:ln>
            <a:noFill/>
          </a:ln>
        </p:spPr>
      </p:pic>
      <p:pic>
        <p:nvPicPr>
          <p:cNvPr id="263" name="Google Shape;263;p39"/>
          <p:cNvPicPr preferRelativeResize="0"/>
          <p:nvPr/>
        </p:nvPicPr>
        <p:blipFill>
          <a:blip r:embed="rId4">
            <a:alphaModFix/>
          </a:blip>
          <a:stretch>
            <a:fillRect/>
          </a:stretch>
        </p:blipFill>
        <p:spPr>
          <a:xfrm>
            <a:off x="7240325" y="627100"/>
            <a:ext cx="1543150" cy="1034550"/>
          </a:xfrm>
          <a:prstGeom prst="rect">
            <a:avLst/>
          </a:prstGeom>
          <a:noFill/>
          <a:ln>
            <a:noFill/>
          </a:ln>
        </p:spPr>
      </p:pic>
      <p:sp>
        <p:nvSpPr>
          <p:cNvPr id="264" name="Google Shape;264;p39"/>
          <p:cNvSpPr txBox="1"/>
          <p:nvPr/>
        </p:nvSpPr>
        <p:spPr>
          <a:xfrm>
            <a:off x="646200" y="4233500"/>
            <a:ext cx="785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They are pretty steady with each other, with the gap closing in 2022</a:t>
            </a:r>
            <a:endParaRPr sz="2000"/>
          </a:p>
        </p:txBody>
      </p:sp>
      <p:pic>
        <p:nvPicPr>
          <p:cNvPr id="265" name="Google Shape;265;p39"/>
          <p:cNvPicPr preferRelativeResize="0"/>
          <p:nvPr/>
        </p:nvPicPr>
        <p:blipFill>
          <a:blip r:embed="rId5">
            <a:alphaModFix/>
          </a:blip>
          <a:stretch>
            <a:fillRect/>
          </a:stretch>
        </p:blipFill>
        <p:spPr>
          <a:xfrm>
            <a:off x="2077032" y="1661649"/>
            <a:ext cx="4780769" cy="2599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Summary</a:t>
            </a:r>
            <a:endParaRPr>
              <a:solidFill>
                <a:srgbClr val="F1C232"/>
              </a:solidFill>
            </a:endParaRPr>
          </a:p>
        </p:txBody>
      </p:sp>
      <p:sp>
        <p:nvSpPr>
          <p:cNvPr id="271" name="Google Shape;271;p40"/>
          <p:cNvSpPr txBox="1"/>
          <p:nvPr>
            <p:ph idx="1" type="body"/>
          </p:nvPr>
        </p:nvSpPr>
        <p:spPr>
          <a:xfrm>
            <a:off x="-77975" y="112325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200">
                <a:solidFill>
                  <a:srgbClr val="F1C232"/>
                </a:solidFill>
              </a:rPr>
              <a:t>Over the last 10 years, the inflation of oil and gas prices have </a:t>
            </a:r>
            <a:endParaRPr sz="1200">
              <a:solidFill>
                <a:srgbClr val="F1C232"/>
              </a:solidFill>
            </a:endParaRPr>
          </a:p>
          <a:p>
            <a:pPr indent="0" lvl="0" marL="457200" rtl="0" algn="l">
              <a:spcBef>
                <a:spcPts val="1200"/>
              </a:spcBef>
              <a:spcAft>
                <a:spcPts val="0"/>
              </a:spcAft>
              <a:buNone/>
            </a:pPr>
            <a:r>
              <a:rPr lang="en" sz="1200">
                <a:solidFill>
                  <a:srgbClr val="F1C232"/>
                </a:solidFill>
              </a:rPr>
              <a:t>Been f</a:t>
            </a:r>
            <a:r>
              <a:rPr lang="en" sz="1200">
                <a:solidFill>
                  <a:srgbClr val="F1C232"/>
                </a:solidFill>
              </a:rPr>
              <a:t>luctuating</a:t>
            </a:r>
            <a:r>
              <a:rPr lang="en" sz="1200">
                <a:solidFill>
                  <a:srgbClr val="F1C232"/>
                </a:solidFill>
              </a:rPr>
              <a:t> for numerous factors; majority of the recent </a:t>
            </a:r>
            <a:endParaRPr sz="1200">
              <a:solidFill>
                <a:srgbClr val="F1C232"/>
              </a:solidFill>
            </a:endParaRPr>
          </a:p>
          <a:p>
            <a:pPr indent="0" lvl="0" marL="457200" rtl="0" algn="l">
              <a:spcBef>
                <a:spcPts val="1200"/>
              </a:spcBef>
              <a:spcAft>
                <a:spcPts val="0"/>
              </a:spcAft>
              <a:buNone/>
            </a:pPr>
            <a:r>
              <a:rPr lang="en" sz="1200">
                <a:solidFill>
                  <a:srgbClr val="F1C232"/>
                </a:solidFill>
              </a:rPr>
              <a:t>Factors such as the C-19 Pandemic, Geopolitical events</a:t>
            </a:r>
            <a:endParaRPr sz="1200">
              <a:solidFill>
                <a:srgbClr val="F1C232"/>
              </a:solidFill>
            </a:endParaRPr>
          </a:p>
          <a:p>
            <a:pPr indent="0" lvl="0" marL="457200" rtl="0" algn="l">
              <a:spcBef>
                <a:spcPts val="1200"/>
              </a:spcBef>
              <a:spcAft>
                <a:spcPts val="0"/>
              </a:spcAft>
              <a:buNone/>
            </a:pPr>
            <a:r>
              <a:rPr lang="en" sz="1200">
                <a:solidFill>
                  <a:srgbClr val="F1C232"/>
                </a:solidFill>
              </a:rPr>
              <a:t>And natural disasters show the impacts made on our</a:t>
            </a:r>
            <a:endParaRPr sz="1200">
              <a:solidFill>
                <a:srgbClr val="F1C232"/>
              </a:solidFill>
            </a:endParaRPr>
          </a:p>
          <a:p>
            <a:pPr indent="0" lvl="0" marL="457200" rtl="0" algn="l">
              <a:spcBef>
                <a:spcPts val="1200"/>
              </a:spcBef>
              <a:spcAft>
                <a:spcPts val="0"/>
              </a:spcAft>
              <a:buNone/>
            </a:pPr>
            <a:r>
              <a:rPr lang="en" sz="1200">
                <a:solidFill>
                  <a:srgbClr val="F1C232"/>
                </a:solidFill>
              </a:rPr>
              <a:t>Daily lives and the consumption of gas prices.</a:t>
            </a:r>
            <a:endParaRPr sz="1200">
              <a:solidFill>
                <a:srgbClr val="F1C232"/>
              </a:solidFill>
            </a:endParaRPr>
          </a:p>
          <a:p>
            <a:pPr indent="-330200" lvl="0" marL="457200" rtl="0" algn="l">
              <a:spcBef>
                <a:spcPts val="1200"/>
              </a:spcBef>
              <a:spcAft>
                <a:spcPts val="0"/>
              </a:spcAft>
              <a:buClr>
                <a:srgbClr val="F1C232"/>
              </a:buClr>
              <a:buSzPts val="1600"/>
              <a:buChar char="●"/>
            </a:pPr>
            <a:r>
              <a:t/>
            </a:r>
            <a:endParaRPr sz="1600">
              <a:solidFill>
                <a:srgbClr val="F1C232"/>
              </a:solidFill>
            </a:endParaRPr>
          </a:p>
          <a:p>
            <a:pPr indent="0" lvl="0" marL="457200" rtl="0" algn="l">
              <a:spcBef>
                <a:spcPts val="1200"/>
              </a:spcBef>
              <a:spcAft>
                <a:spcPts val="1200"/>
              </a:spcAft>
              <a:buNone/>
            </a:pPr>
            <a:r>
              <a:rPr lang="en">
                <a:solidFill>
                  <a:srgbClr val="F1C232"/>
                </a:solidFill>
              </a:rPr>
              <a:t>  </a:t>
            </a:r>
            <a:endParaRPr>
              <a:solidFill>
                <a:srgbClr val="F1C232"/>
              </a:solidFill>
            </a:endParaRPr>
          </a:p>
        </p:txBody>
      </p:sp>
      <p:pic>
        <p:nvPicPr>
          <p:cNvPr id="272" name="Google Shape;272;p40"/>
          <p:cNvPicPr preferRelativeResize="0"/>
          <p:nvPr/>
        </p:nvPicPr>
        <p:blipFill rotWithShape="1">
          <a:blip r:embed="rId3">
            <a:alphaModFix/>
          </a:blip>
          <a:srcRect b="-9049" l="119140" r="-119140" t="9049"/>
          <a:stretch/>
        </p:blipFill>
        <p:spPr>
          <a:xfrm>
            <a:off x="6224825" y="1912300"/>
            <a:ext cx="2714625" cy="3120124"/>
          </a:xfrm>
          <a:prstGeom prst="rect">
            <a:avLst/>
          </a:prstGeom>
          <a:noFill/>
          <a:ln>
            <a:noFill/>
          </a:ln>
        </p:spPr>
      </p:pic>
      <p:pic>
        <p:nvPicPr>
          <p:cNvPr id="273" name="Google Shape;273;p40"/>
          <p:cNvPicPr preferRelativeResize="0"/>
          <p:nvPr/>
        </p:nvPicPr>
        <p:blipFill>
          <a:blip r:embed="rId4">
            <a:alphaModFix/>
          </a:blip>
          <a:stretch>
            <a:fillRect/>
          </a:stretch>
        </p:blipFill>
        <p:spPr>
          <a:xfrm>
            <a:off x="6224825" y="179425"/>
            <a:ext cx="2714625" cy="2247114"/>
          </a:xfrm>
          <a:prstGeom prst="rect">
            <a:avLst/>
          </a:prstGeom>
          <a:noFill/>
          <a:ln>
            <a:noFill/>
          </a:ln>
        </p:spPr>
      </p:pic>
      <p:pic>
        <p:nvPicPr>
          <p:cNvPr id="274" name="Google Shape;274;p40"/>
          <p:cNvPicPr preferRelativeResize="0"/>
          <p:nvPr/>
        </p:nvPicPr>
        <p:blipFill>
          <a:blip r:embed="rId5">
            <a:alphaModFix/>
          </a:blip>
          <a:stretch>
            <a:fillRect/>
          </a:stretch>
        </p:blipFill>
        <p:spPr>
          <a:xfrm>
            <a:off x="6205338" y="2516450"/>
            <a:ext cx="2753599" cy="23738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2500"/>
                                        <p:tgtEl>
                                          <p:spTgt spid="274"/>
                                        </p:tgtEl>
                                        <p:attrNameLst>
                                          <p:attrName>ppt_w</p:attrName>
                                        </p:attrNameLst>
                                      </p:cBhvr>
                                      <p:tavLst>
                                        <p:tav fmla="" tm="0">
                                          <p:val>
                                            <p:strVal val="0"/>
                                          </p:val>
                                        </p:tav>
                                        <p:tav fmla="" tm="100000">
                                          <p:val>
                                            <p:strVal val="#ppt_w"/>
                                          </p:val>
                                        </p:tav>
                                      </p:tavLst>
                                    </p:anim>
                                    <p:anim calcmode="lin" valueType="num">
                                      <p:cBhvr additive="base">
                                        <p:cTn dur="2500"/>
                                        <p:tgtEl>
                                          <p:spTgt spid="274"/>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ppt_w</p:attrName>
                                        </p:attrNameLst>
                                      </p:cBhvr>
                                      <p:tavLst>
                                        <p:tav fmla="" tm="0">
                                          <p:val>
                                            <p:strVal val="0"/>
                                          </p:val>
                                        </p:tav>
                                        <p:tav fmla="" tm="100000">
                                          <p:val>
                                            <p:strVal val="#ppt_w"/>
                                          </p:val>
                                        </p:tav>
                                      </p:tavLst>
                                    </p:anim>
                                    <p:anim calcmode="lin" valueType="num">
                                      <p:cBhvr additive="base">
                                        <p:cTn dur="1000"/>
                                        <p:tgtEl>
                                          <p:spTgt spid="2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Summary</a:t>
            </a:r>
            <a:endParaRPr>
              <a:solidFill>
                <a:srgbClr val="F1C232"/>
              </a:solidFill>
            </a:endParaRPr>
          </a:p>
        </p:txBody>
      </p:sp>
      <p:sp>
        <p:nvSpPr>
          <p:cNvPr id="280" name="Google Shape;28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C232"/>
              </a:buClr>
              <a:buSzPts val="1800"/>
              <a:buChar char="●"/>
            </a:pPr>
            <a:r>
              <a:t/>
            </a:r>
            <a:endParaRPr>
              <a:solidFill>
                <a:srgbClr val="F1C232"/>
              </a:solidFill>
            </a:endParaRPr>
          </a:p>
        </p:txBody>
      </p:sp>
      <p:pic>
        <p:nvPicPr>
          <p:cNvPr id="281" name="Google Shape;281;p41"/>
          <p:cNvPicPr preferRelativeResize="0"/>
          <p:nvPr/>
        </p:nvPicPr>
        <p:blipFill>
          <a:blip r:embed="rId3">
            <a:alphaModFix/>
          </a:blip>
          <a:stretch>
            <a:fillRect/>
          </a:stretch>
        </p:blipFill>
        <p:spPr>
          <a:xfrm>
            <a:off x="4094000" y="126625"/>
            <a:ext cx="2073875" cy="2045726"/>
          </a:xfrm>
          <a:prstGeom prst="rect">
            <a:avLst/>
          </a:prstGeom>
          <a:noFill/>
          <a:ln>
            <a:noFill/>
          </a:ln>
        </p:spPr>
      </p:pic>
      <p:pic>
        <p:nvPicPr>
          <p:cNvPr id="282" name="Google Shape;282;p41"/>
          <p:cNvPicPr preferRelativeResize="0"/>
          <p:nvPr/>
        </p:nvPicPr>
        <p:blipFill>
          <a:blip r:embed="rId4">
            <a:alphaModFix/>
          </a:blip>
          <a:stretch>
            <a:fillRect/>
          </a:stretch>
        </p:blipFill>
        <p:spPr>
          <a:xfrm>
            <a:off x="6167875" y="126619"/>
            <a:ext cx="2847975" cy="489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Who We Are</a:t>
            </a:r>
            <a:endParaRPr>
              <a:solidFill>
                <a:srgbClr val="F1C232"/>
              </a:solidFill>
            </a:endParaRPr>
          </a:p>
        </p:txBody>
      </p:sp>
      <p:sp>
        <p:nvSpPr>
          <p:cNvPr id="70" name="Google Shape;70;p15"/>
          <p:cNvSpPr txBox="1"/>
          <p:nvPr>
            <p:ph idx="1" type="body"/>
          </p:nvPr>
        </p:nvSpPr>
        <p:spPr>
          <a:xfrm>
            <a:off x="3274975" y="516300"/>
            <a:ext cx="5557500" cy="40527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sz="2270">
                <a:solidFill>
                  <a:srgbClr val="F1C232"/>
                </a:solidFill>
              </a:rPr>
              <a:t>Dawn Burns</a:t>
            </a:r>
            <a:endParaRPr b="1" sz="2270">
              <a:solidFill>
                <a:srgbClr val="F1C232"/>
              </a:solidFill>
            </a:endParaRPr>
          </a:p>
          <a:p>
            <a:pPr indent="0" lvl="0" marL="0" rtl="0" algn="ctr">
              <a:spcBef>
                <a:spcPts val="1200"/>
              </a:spcBef>
              <a:spcAft>
                <a:spcPts val="0"/>
              </a:spcAft>
              <a:buNone/>
            </a:pPr>
            <a:r>
              <a:t/>
            </a:r>
            <a:endParaRPr b="1">
              <a:solidFill>
                <a:srgbClr val="F1C232"/>
              </a:solidFill>
            </a:endParaRPr>
          </a:p>
          <a:p>
            <a:pPr indent="-325755" lvl="0" marL="457200" rtl="0" algn="l">
              <a:spcBef>
                <a:spcPts val="1200"/>
              </a:spcBef>
              <a:spcAft>
                <a:spcPts val="0"/>
              </a:spcAft>
              <a:buClr>
                <a:srgbClr val="F1C232"/>
              </a:buClr>
              <a:buSzPct val="100000"/>
              <a:buChar char="●"/>
            </a:pPr>
            <a:r>
              <a:rPr lang="en">
                <a:solidFill>
                  <a:srgbClr val="F1C232"/>
                </a:solidFill>
              </a:rPr>
              <a:t>With an  Early Childhood Education  degree I’ve worked mostly in school settings. I Enjoy teaching Sunday School the most. God is my rock. </a:t>
            </a:r>
            <a:endParaRPr>
              <a:solidFill>
                <a:srgbClr val="F1C232"/>
              </a:solidFill>
            </a:endParaRPr>
          </a:p>
          <a:p>
            <a:pPr indent="-325755" lvl="0" marL="457200" rtl="0" algn="l">
              <a:spcBef>
                <a:spcPts val="0"/>
              </a:spcBef>
              <a:spcAft>
                <a:spcPts val="0"/>
              </a:spcAft>
              <a:buClr>
                <a:srgbClr val="F1C232"/>
              </a:buClr>
              <a:buSzPct val="100000"/>
              <a:buChar char="●"/>
            </a:pPr>
            <a:r>
              <a:rPr lang="en">
                <a:solidFill>
                  <a:srgbClr val="F1C232"/>
                </a:solidFill>
              </a:rPr>
              <a:t>I grew up in Scituate, Massachusetts and currently live in Hampton Roads, VA. I’m hoping to find a job close to my daughter and her family in Holly Springs, NC.</a:t>
            </a:r>
            <a:endParaRPr>
              <a:solidFill>
                <a:srgbClr val="F1C232"/>
              </a:solidFill>
            </a:endParaRPr>
          </a:p>
          <a:p>
            <a:pPr indent="-325755" lvl="0" marL="457200" rtl="0" algn="l">
              <a:spcBef>
                <a:spcPts val="0"/>
              </a:spcBef>
              <a:spcAft>
                <a:spcPts val="0"/>
              </a:spcAft>
              <a:buClr>
                <a:srgbClr val="F1C232"/>
              </a:buClr>
              <a:buSzPct val="100000"/>
              <a:buChar char="●"/>
            </a:pPr>
            <a:r>
              <a:rPr lang="en">
                <a:solidFill>
                  <a:srgbClr val="F1C232"/>
                </a:solidFill>
              </a:rPr>
              <a:t>I am a budding Data Scientist and have enjoyed my learning experience at  Entity Academy. </a:t>
            </a:r>
            <a:endParaRPr>
              <a:solidFill>
                <a:srgbClr val="F1C232"/>
              </a:solidFill>
            </a:endParaRPr>
          </a:p>
          <a:p>
            <a:pPr indent="-325755" lvl="0" marL="457200" rtl="0" algn="l">
              <a:spcBef>
                <a:spcPts val="0"/>
              </a:spcBef>
              <a:spcAft>
                <a:spcPts val="0"/>
              </a:spcAft>
              <a:buClr>
                <a:srgbClr val="F1C232"/>
              </a:buClr>
              <a:buSzPct val="100000"/>
              <a:buChar char="●"/>
            </a:pPr>
            <a:r>
              <a:rPr lang="en">
                <a:solidFill>
                  <a:srgbClr val="F1C232"/>
                </a:solidFill>
              </a:rPr>
              <a:t>I look forward to finding ways to help my future  workplace make more money and run more efficiently in a safe environment. </a:t>
            </a:r>
            <a:endParaRPr>
              <a:solidFill>
                <a:srgbClr val="F1C232"/>
              </a:solidFill>
            </a:endParaRPr>
          </a:p>
          <a:p>
            <a:pPr indent="0" lvl="0" marL="0" rtl="0" algn="l">
              <a:spcBef>
                <a:spcPts val="1200"/>
              </a:spcBef>
              <a:spcAft>
                <a:spcPts val="1200"/>
              </a:spcAft>
              <a:buNone/>
            </a:pPr>
            <a:r>
              <a:t/>
            </a:r>
            <a:endParaRPr/>
          </a:p>
        </p:txBody>
      </p:sp>
      <p:sp>
        <p:nvSpPr>
          <p:cNvPr id="71" name="Google Shape;71;p15"/>
          <p:cNvSpPr txBox="1"/>
          <p:nvPr/>
        </p:nvSpPr>
        <p:spPr>
          <a:xfrm>
            <a:off x="2057375" y="266615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2" name="Google Shape;72;p15"/>
          <p:cNvPicPr preferRelativeResize="0"/>
          <p:nvPr/>
        </p:nvPicPr>
        <p:blipFill>
          <a:blip r:embed="rId3">
            <a:alphaModFix/>
          </a:blip>
          <a:stretch>
            <a:fillRect/>
          </a:stretch>
        </p:blipFill>
        <p:spPr>
          <a:xfrm>
            <a:off x="311700" y="1017725"/>
            <a:ext cx="2900701" cy="3736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Conclusion</a:t>
            </a:r>
            <a:endParaRPr>
              <a:solidFill>
                <a:srgbClr val="F1C232"/>
              </a:solidFill>
            </a:endParaRPr>
          </a:p>
        </p:txBody>
      </p:sp>
      <p:sp>
        <p:nvSpPr>
          <p:cNvPr id="288" name="Google Shape;28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F1C232"/>
              </a:buClr>
              <a:buSzPts val="1600"/>
              <a:buChar char="●"/>
            </a:pPr>
            <a:r>
              <a:rPr lang="en" sz="1600">
                <a:solidFill>
                  <a:srgbClr val="F1C232"/>
                </a:solidFill>
              </a:rPr>
              <a:t>What will crude oil prices look like for the next 10 years?</a:t>
            </a:r>
            <a:endParaRPr sz="1600">
              <a:solidFill>
                <a:srgbClr val="F1C232"/>
              </a:solidFill>
            </a:endParaRPr>
          </a:p>
          <a:p>
            <a:pPr indent="0" lvl="0" marL="457200" rtl="0" algn="l">
              <a:lnSpc>
                <a:spcPct val="150000"/>
              </a:lnSpc>
              <a:spcBef>
                <a:spcPts val="1200"/>
              </a:spcBef>
              <a:spcAft>
                <a:spcPts val="0"/>
              </a:spcAft>
              <a:buNone/>
            </a:pPr>
            <a:r>
              <a:t/>
            </a:r>
            <a:endParaRPr sz="1600">
              <a:solidFill>
                <a:srgbClr val="F1C232"/>
              </a:solidFill>
            </a:endParaRPr>
          </a:p>
          <a:p>
            <a:pPr indent="-330200" lvl="0" marL="457200" rtl="0" algn="l">
              <a:lnSpc>
                <a:spcPct val="150000"/>
              </a:lnSpc>
              <a:spcBef>
                <a:spcPts val="1200"/>
              </a:spcBef>
              <a:spcAft>
                <a:spcPts val="0"/>
              </a:spcAft>
              <a:buClr>
                <a:srgbClr val="F1C232"/>
              </a:buClr>
              <a:buSzPts val="1600"/>
              <a:buChar char="●"/>
            </a:pPr>
            <a:r>
              <a:rPr lang="en" sz="1600">
                <a:solidFill>
                  <a:srgbClr val="F1C232"/>
                </a:solidFill>
              </a:rPr>
              <a:t>How do crude oil and gas prices vary among United States regions?</a:t>
            </a:r>
            <a:endParaRPr sz="1600">
              <a:solidFill>
                <a:srgbClr val="F1C232"/>
              </a:solidFill>
            </a:endParaRPr>
          </a:p>
          <a:p>
            <a:pPr indent="0" lvl="0" marL="457200" rtl="0" algn="l">
              <a:lnSpc>
                <a:spcPct val="150000"/>
              </a:lnSpc>
              <a:spcBef>
                <a:spcPts val="1200"/>
              </a:spcBef>
              <a:spcAft>
                <a:spcPts val="0"/>
              </a:spcAft>
              <a:buNone/>
            </a:pPr>
            <a:r>
              <a:t/>
            </a:r>
            <a:endParaRPr sz="1600">
              <a:solidFill>
                <a:srgbClr val="F1C232"/>
              </a:solidFill>
            </a:endParaRPr>
          </a:p>
          <a:p>
            <a:pPr indent="-330200" lvl="0" marL="457200" rtl="0" algn="l">
              <a:lnSpc>
                <a:spcPct val="150000"/>
              </a:lnSpc>
              <a:spcBef>
                <a:spcPts val="1200"/>
              </a:spcBef>
              <a:spcAft>
                <a:spcPts val="0"/>
              </a:spcAft>
              <a:buClr>
                <a:srgbClr val="F1C232"/>
              </a:buClr>
              <a:buSzPts val="1600"/>
              <a:buChar char="●"/>
            </a:pPr>
            <a:r>
              <a:rPr lang="en" sz="1600">
                <a:solidFill>
                  <a:srgbClr val="F1C232"/>
                </a:solidFill>
              </a:rPr>
              <a:t>Which region in the country is the most inexpensive to live and travel?</a:t>
            </a:r>
            <a:endParaRPr>
              <a:solidFill>
                <a:srgbClr val="F1C23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Conclusion</a:t>
            </a:r>
            <a:endParaRPr>
              <a:solidFill>
                <a:srgbClr val="F1C232"/>
              </a:solidFill>
            </a:endParaRPr>
          </a:p>
        </p:txBody>
      </p:sp>
      <p:sp>
        <p:nvSpPr>
          <p:cNvPr id="294" name="Google Shape;294;p43"/>
          <p:cNvSpPr txBox="1"/>
          <p:nvPr>
            <p:ph idx="1" type="body"/>
          </p:nvPr>
        </p:nvSpPr>
        <p:spPr>
          <a:xfrm>
            <a:off x="0" y="101772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F1C232"/>
              </a:buClr>
              <a:buSzPts val="1500"/>
              <a:buChar char="●"/>
            </a:pPr>
            <a:r>
              <a:rPr lang="en" sz="1500">
                <a:solidFill>
                  <a:srgbClr val="F1C232"/>
                </a:solidFill>
              </a:rPr>
              <a:t>H</a:t>
            </a:r>
            <a:r>
              <a:rPr lang="en" sz="1500">
                <a:solidFill>
                  <a:srgbClr val="F1C232"/>
                </a:solidFill>
              </a:rPr>
              <a:t>ow do the prices compare per region? </a:t>
            </a:r>
            <a:endParaRPr sz="1500">
              <a:solidFill>
                <a:srgbClr val="F1C232"/>
              </a:solidFill>
            </a:endParaRPr>
          </a:p>
          <a:p>
            <a:pPr indent="-323850" lvl="0" marL="457200" rtl="0" algn="l">
              <a:spcBef>
                <a:spcPts val="0"/>
              </a:spcBef>
              <a:spcAft>
                <a:spcPts val="0"/>
              </a:spcAft>
              <a:buClr>
                <a:srgbClr val="F1C232"/>
              </a:buClr>
              <a:buSzPts val="1500"/>
              <a:buChar char="●"/>
            </a:pPr>
            <a:r>
              <a:rPr lang="en" sz="1500">
                <a:solidFill>
                  <a:srgbClr val="F1C232"/>
                </a:solidFill>
              </a:rPr>
              <a:t>What were the national average gas prices over the last 10 years? </a:t>
            </a:r>
            <a:endParaRPr sz="1500">
              <a:solidFill>
                <a:srgbClr val="F1C232"/>
              </a:solidFill>
            </a:endParaRPr>
          </a:p>
          <a:p>
            <a:pPr indent="-323850" lvl="0" marL="457200" rtl="0" algn="l">
              <a:spcBef>
                <a:spcPts val="0"/>
              </a:spcBef>
              <a:spcAft>
                <a:spcPts val="0"/>
              </a:spcAft>
              <a:buClr>
                <a:srgbClr val="F1C232"/>
              </a:buClr>
              <a:buSzPts val="1500"/>
              <a:buChar char="●"/>
            </a:pPr>
            <a:r>
              <a:rPr lang="en" sz="1500">
                <a:solidFill>
                  <a:srgbClr val="F1C232"/>
                </a:solidFill>
              </a:rPr>
              <a:t>How did the prices change over time? </a:t>
            </a:r>
            <a:endParaRPr sz="1500">
              <a:solidFill>
                <a:srgbClr val="F1C232"/>
              </a:solidFill>
            </a:endParaRPr>
          </a:p>
          <a:p>
            <a:pPr indent="-323850" lvl="0" marL="457200" rtl="0" algn="l">
              <a:spcBef>
                <a:spcPts val="0"/>
              </a:spcBef>
              <a:spcAft>
                <a:spcPts val="0"/>
              </a:spcAft>
              <a:buClr>
                <a:srgbClr val="F1C232"/>
              </a:buClr>
              <a:buSzPts val="1500"/>
              <a:buChar char="●"/>
            </a:pPr>
            <a:r>
              <a:rPr lang="en" sz="1500">
                <a:solidFill>
                  <a:srgbClr val="F1C232"/>
                </a:solidFill>
              </a:rPr>
              <a:t>How did the presidential party in office affect the gas prices?</a:t>
            </a:r>
            <a:endParaRPr sz="1500">
              <a:solidFill>
                <a:srgbClr val="F1C232"/>
              </a:solidFill>
            </a:endParaRPr>
          </a:p>
          <a:p>
            <a:pPr indent="-323850" lvl="0" marL="457200" rtl="0" algn="l">
              <a:spcBef>
                <a:spcPts val="0"/>
              </a:spcBef>
              <a:spcAft>
                <a:spcPts val="0"/>
              </a:spcAft>
              <a:buClr>
                <a:srgbClr val="F1C232"/>
              </a:buClr>
              <a:buSzPts val="1500"/>
              <a:buChar char="●"/>
            </a:pPr>
            <a:r>
              <a:rPr lang="en" sz="1500">
                <a:solidFill>
                  <a:srgbClr val="F1C232"/>
                </a:solidFill>
              </a:rPr>
              <a:t>This led us to also consider,  what other factors go into the </a:t>
            </a:r>
            <a:endParaRPr sz="1500">
              <a:solidFill>
                <a:srgbClr val="F1C232"/>
              </a:solidFill>
            </a:endParaRPr>
          </a:p>
          <a:p>
            <a:pPr indent="0" lvl="0" marL="457200" rtl="0" algn="l">
              <a:spcBef>
                <a:spcPts val="1200"/>
              </a:spcBef>
              <a:spcAft>
                <a:spcPts val="0"/>
              </a:spcAft>
              <a:buNone/>
            </a:pPr>
            <a:r>
              <a:rPr lang="en" sz="1500">
                <a:solidFill>
                  <a:srgbClr val="F1C232"/>
                </a:solidFill>
              </a:rPr>
              <a:t>pricing of crude oil and gas?</a:t>
            </a:r>
            <a:endParaRPr sz="1500">
              <a:solidFill>
                <a:srgbClr val="F1C232"/>
              </a:solidFill>
            </a:endParaRPr>
          </a:p>
          <a:p>
            <a:pPr indent="-342900" lvl="0" marL="457200" rtl="0" algn="l">
              <a:spcBef>
                <a:spcPts val="1200"/>
              </a:spcBef>
              <a:spcAft>
                <a:spcPts val="0"/>
              </a:spcAft>
              <a:buClr>
                <a:srgbClr val="F1C232"/>
              </a:buClr>
              <a:buSzPts val="1800"/>
              <a:buChar char="●"/>
            </a:pPr>
            <a:r>
              <a:t/>
            </a:r>
            <a:endParaRPr>
              <a:solidFill>
                <a:srgbClr val="F1C232"/>
              </a:solidFill>
            </a:endParaRPr>
          </a:p>
        </p:txBody>
      </p:sp>
      <p:pic>
        <p:nvPicPr>
          <p:cNvPr id="295" name="Google Shape;295;p43"/>
          <p:cNvPicPr preferRelativeResize="0"/>
          <p:nvPr/>
        </p:nvPicPr>
        <p:blipFill>
          <a:blip r:embed="rId3">
            <a:alphaModFix/>
          </a:blip>
          <a:stretch>
            <a:fillRect/>
          </a:stretch>
        </p:blipFill>
        <p:spPr>
          <a:xfrm>
            <a:off x="6156625" y="194850"/>
            <a:ext cx="2813724" cy="4746200"/>
          </a:xfrm>
          <a:prstGeom prst="rect">
            <a:avLst/>
          </a:prstGeom>
          <a:noFill/>
          <a:ln>
            <a:noFill/>
          </a:ln>
        </p:spPr>
      </p:pic>
      <p:pic>
        <p:nvPicPr>
          <p:cNvPr id="296" name="Google Shape;296;p43"/>
          <p:cNvPicPr preferRelativeResize="0"/>
          <p:nvPr/>
        </p:nvPicPr>
        <p:blipFill>
          <a:blip r:embed="rId4">
            <a:alphaModFix/>
          </a:blip>
          <a:stretch>
            <a:fillRect/>
          </a:stretch>
        </p:blipFill>
        <p:spPr>
          <a:xfrm rot="2">
            <a:off x="4496775" y="3302350"/>
            <a:ext cx="1986100" cy="16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ctrTitle"/>
          </p:nvPr>
        </p:nvSpPr>
        <p:spPr>
          <a:xfrm>
            <a:off x="311708" y="4328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02" name="Google Shape;302;p44"/>
          <p:cNvSpPr txBox="1"/>
          <p:nvPr>
            <p:ph idx="1" type="subTitle"/>
          </p:nvPr>
        </p:nvSpPr>
        <p:spPr>
          <a:xfrm>
            <a:off x="311700" y="2339350"/>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770"/>
              <a:buFont typeface="Arial"/>
              <a:buNone/>
            </a:pPr>
            <a:r>
              <a:rPr b="1" lang="en" sz="3859">
                <a:solidFill>
                  <a:srgbClr val="F1C232"/>
                </a:solidFill>
              </a:rPr>
              <a:t>Questions?</a:t>
            </a:r>
            <a:endParaRPr b="1" sz="3859">
              <a:solidFill>
                <a:srgbClr val="F1C232"/>
              </a:solidFill>
            </a:endParaRPr>
          </a:p>
          <a:p>
            <a:pPr indent="0" lvl="0" marL="0" rtl="0" algn="ctr">
              <a:lnSpc>
                <a:spcPct val="80000"/>
              </a:lnSpc>
              <a:spcBef>
                <a:spcPts val="0"/>
              </a:spcBef>
              <a:spcAft>
                <a:spcPts val="0"/>
              </a:spcAft>
              <a:buSzPts val="770"/>
              <a:buNone/>
            </a:pPr>
            <a:r>
              <a:t/>
            </a:r>
            <a:endParaRPr sz="1960">
              <a:solidFill>
                <a:srgbClr val="F1C23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Who We Are</a:t>
            </a:r>
            <a:endParaRPr>
              <a:solidFill>
                <a:srgbClr val="F1C232"/>
              </a:solidFill>
            </a:endParaRPr>
          </a:p>
        </p:txBody>
      </p:sp>
      <p:sp>
        <p:nvSpPr>
          <p:cNvPr id="78" name="Google Shape;78;p16"/>
          <p:cNvSpPr txBox="1"/>
          <p:nvPr>
            <p:ph idx="1" type="body"/>
          </p:nvPr>
        </p:nvSpPr>
        <p:spPr>
          <a:xfrm>
            <a:off x="4309700" y="282500"/>
            <a:ext cx="4522500" cy="45483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solidFill>
                  <a:srgbClr val="F1C232"/>
                </a:solidFill>
              </a:rPr>
              <a:t>Bethany D. Jones</a:t>
            </a:r>
            <a:endParaRPr b="1">
              <a:solidFill>
                <a:srgbClr val="F1C232"/>
              </a:solidFill>
            </a:endParaRPr>
          </a:p>
          <a:p>
            <a:pPr indent="0" lvl="0" marL="0" rtl="0" algn="l">
              <a:spcBef>
                <a:spcPts val="1200"/>
              </a:spcBef>
              <a:spcAft>
                <a:spcPts val="0"/>
              </a:spcAft>
              <a:buNone/>
            </a:pPr>
            <a:r>
              <a:t/>
            </a:r>
            <a:endParaRPr>
              <a:solidFill>
                <a:srgbClr val="F1C232"/>
              </a:solidFill>
            </a:endParaRPr>
          </a:p>
          <a:p>
            <a:pPr indent="-342900" lvl="0" marL="457200" rtl="0" algn="l">
              <a:spcBef>
                <a:spcPts val="1200"/>
              </a:spcBef>
              <a:spcAft>
                <a:spcPts val="0"/>
              </a:spcAft>
              <a:buClr>
                <a:srgbClr val="F1C232"/>
              </a:buClr>
              <a:buSzPts val="1800"/>
              <a:buChar char="●"/>
            </a:pPr>
            <a:r>
              <a:rPr lang="en">
                <a:solidFill>
                  <a:srgbClr val="F1C232"/>
                </a:solidFill>
              </a:rPr>
              <a:t>Medical Industry: Certified Pharmacy Technician for over ten years.</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Logistics Industry: Finance, Human Resources, Driver Management, Dispatch and Brokerage for over five years.</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Embarking on my journey as a Data Analyst in the near future;</a:t>
            </a:r>
            <a:endParaRPr>
              <a:solidFill>
                <a:srgbClr val="F1C232"/>
              </a:solidFill>
            </a:endParaRPr>
          </a:p>
          <a:p>
            <a:pPr indent="0" lvl="0" marL="457200" rtl="0" algn="l">
              <a:spcBef>
                <a:spcPts val="1200"/>
              </a:spcBef>
              <a:spcAft>
                <a:spcPts val="0"/>
              </a:spcAft>
              <a:buNone/>
            </a:pPr>
            <a:r>
              <a:rPr lang="en">
                <a:solidFill>
                  <a:srgbClr val="F1C232"/>
                </a:solidFill>
              </a:rPr>
              <a:t>Aspiring Front End Developer and UI/UX Developer.</a:t>
            </a:r>
            <a:endParaRPr>
              <a:solidFill>
                <a:srgbClr val="F1C232"/>
              </a:solidFill>
            </a:endParaRPr>
          </a:p>
          <a:p>
            <a:pPr indent="-342900" lvl="0" marL="457200" rtl="0" algn="l">
              <a:spcBef>
                <a:spcPts val="1200"/>
              </a:spcBef>
              <a:spcAft>
                <a:spcPts val="0"/>
              </a:spcAft>
              <a:buClr>
                <a:srgbClr val="F1C232"/>
              </a:buClr>
              <a:buSzPts val="1800"/>
              <a:buChar char="●"/>
            </a:pPr>
            <a:r>
              <a:rPr lang="en">
                <a:solidFill>
                  <a:srgbClr val="F1C232"/>
                </a:solidFill>
              </a:rPr>
              <a:t>Currently residing in the DFW area.</a:t>
            </a:r>
            <a:endParaRPr>
              <a:solidFill>
                <a:srgbClr val="F1C232"/>
              </a:solidFill>
            </a:endParaRPr>
          </a:p>
        </p:txBody>
      </p:sp>
      <p:pic>
        <p:nvPicPr>
          <p:cNvPr id="79" name="Google Shape;79;p16"/>
          <p:cNvPicPr preferRelativeResize="0"/>
          <p:nvPr/>
        </p:nvPicPr>
        <p:blipFill>
          <a:blip r:embed="rId3">
            <a:alphaModFix/>
          </a:blip>
          <a:stretch>
            <a:fillRect/>
          </a:stretch>
        </p:blipFill>
        <p:spPr>
          <a:xfrm>
            <a:off x="311700" y="1159225"/>
            <a:ext cx="3671450" cy="3671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Introduction</a:t>
            </a:r>
            <a:endParaRPr>
              <a:solidFill>
                <a:srgbClr val="F1C232"/>
              </a:solidFill>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C232"/>
              </a:buClr>
              <a:buSzPts val="1800"/>
              <a:buChar char="●"/>
            </a:pPr>
            <a:r>
              <a:rPr lang="en">
                <a:solidFill>
                  <a:srgbClr val="F1C232"/>
                </a:solidFill>
              </a:rPr>
              <a:t>Oil and gas prices are notoriously difficult to predict. </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There are many factors going into the price of crude oil and gas including international events, war, production speed, and demand. </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They impact many parts of our lives as US citizens, determining how much we travel and how far, what kind of vehicle we purchase, and sometimes even who we vote for as president. </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If we can create an accurate model of where crude oil and gas prices are going to go, we can help the American population plan ahead and even hedge for the best prices. </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Here we will explore the last 20 years of oil and gas prices.</a:t>
            </a:r>
            <a:endParaRPr>
              <a:solidFill>
                <a:srgbClr val="F1C23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2979525" y="306550"/>
            <a:ext cx="2314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a:t>
            </a:r>
            <a:r>
              <a:rPr lang="en">
                <a:solidFill>
                  <a:srgbClr val="F1C232"/>
                </a:solidFill>
              </a:rPr>
              <a:t>Methods</a:t>
            </a:r>
            <a:endParaRPr>
              <a:solidFill>
                <a:srgbClr val="F1C232"/>
              </a:solidFill>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C232"/>
              </a:buClr>
              <a:buSzPts val="1800"/>
              <a:buChar char="●"/>
            </a:pPr>
            <a:r>
              <a:rPr lang="en">
                <a:solidFill>
                  <a:srgbClr val="F1C232"/>
                </a:solidFill>
              </a:rPr>
              <a:t>We sourced data from the Energy Information Administration for our price per gallon set and from the government website data.gov for our barrel prices.</a:t>
            </a:r>
            <a:endParaRPr>
              <a:solidFill>
                <a:srgbClr val="F1C232"/>
              </a:solidFill>
            </a:endParaRPr>
          </a:p>
          <a:p>
            <a:pPr indent="-342900" lvl="0" marL="457200" rtl="0" algn="l">
              <a:spcBef>
                <a:spcPts val="0"/>
              </a:spcBef>
              <a:spcAft>
                <a:spcPts val="0"/>
              </a:spcAft>
              <a:buClr>
                <a:srgbClr val="F1C232"/>
              </a:buClr>
              <a:buSzPts val="1800"/>
              <a:buChar char="●"/>
            </a:pPr>
            <a:r>
              <a:rPr lang="en">
                <a:solidFill>
                  <a:srgbClr val="F1C232"/>
                </a:solidFill>
              </a:rPr>
              <a:t>Upon exploratory analysis, we decided a time series model would work best with our datasets. </a:t>
            </a:r>
            <a:endParaRPr sz="1825">
              <a:solidFill>
                <a:srgbClr val="F1C232"/>
              </a:solidFill>
            </a:endParaRPr>
          </a:p>
          <a:p>
            <a:pPr indent="-344487" lvl="0" marL="457200" rtl="0" algn="l">
              <a:lnSpc>
                <a:spcPct val="140000"/>
              </a:lnSpc>
              <a:spcBef>
                <a:spcPts val="0"/>
              </a:spcBef>
              <a:spcAft>
                <a:spcPts val="0"/>
              </a:spcAft>
              <a:buClr>
                <a:srgbClr val="F1C232"/>
              </a:buClr>
              <a:buSzPts val="1825"/>
              <a:buChar char="●"/>
            </a:pPr>
            <a:r>
              <a:rPr lang="en" sz="1825">
                <a:solidFill>
                  <a:srgbClr val="F1C232"/>
                </a:solidFill>
              </a:rPr>
              <a:t>Using R-Studio we created a time-series model called an ARIMA model. This model uses time as our independent variable and oil price as our dependent variable to answer our first question: What will crude oil prices look like for the next 10 years?</a:t>
            </a:r>
            <a:endParaRPr sz="1825">
              <a:solidFill>
                <a:srgbClr val="F1C232"/>
              </a:solidFill>
            </a:endParaRPr>
          </a:p>
          <a:p>
            <a:pPr indent="0" lvl="0" marL="0" rtl="0" algn="l">
              <a:lnSpc>
                <a:spcPct val="105000"/>
              </a:lnSpc>
              <a:spcBef>
                <a:spcPts val="1200"/>
              </a:spcBef>
              <a:spcAft>
                <a:spcPts val="1200"/>
              </a:spcAft>
              <a:buSzPts val="770"/>
              <a:buNone/>
            </a:pPr>
            <a:r>
              <a:t/>
            </a:r>
            <a:endParaRPr sz="1260"/>
          </a:p>
        </p:txBody>
      </p:sp>
      <p:pic>
        <p:nvPicPr>
          <p:cNvPr id="92" name="Google Shape;92;p18"/>
          <p:cNvPicPr preferRelativeResize="0"/>
          <p:nvPr/>
        </p:nvPicPr>
        <p:blipFill>
          <a:blip r:embed="rId3">
            <a:alphaModFix/>
          </a:blip>
          <a:stretch>
            <a:fillRect/>
          </a:stretch>
        </p:blipFill>
        <p:spPr>
          <a:xfrm>
            <a:off x="6468950" y="171488"/>
            <a:ext cx="1186949" cy="842824"/>
          </a:xfrm>
          <a:prstGeom prst="rect">
            <a:avLst/>
          </a:prstGeom>
          <a:noFill/>
          <a:ln>
            <a:noFill/>
          </a:ln>
        </p:spPr>
      </p:pic>
      <p:pic>
        <p:nvPicPr>
          <p:cNvPr id="93" name="Google Shape;93;p18"/>
          <p:cNvPicPr preferRelativeResize="0"/>
          <p:nvPr/>
        </p:nvPicPr>
        <p:blipFill>
          <a:blip r:embed="rId4">
            <a:alphaModFix/>
          </a:blip>
          <a:stretch>
            <a:fillRect/>
          </a:stretch>
        </p:blipFill>
        <p:spPr>
          <a:xfrm>
            <a:off x="1533625" y="171500"/>
            <a:ext cx="980977" cy="9809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08150" y="385700"/>
            <a:ext cx="292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630"/>
                </a:solidFill>
              </a:rPr>
              <a:t>Methods continued</a:t>
            </a:r>
            <a:endParaRPr>
              <a:solidFill>
                <a:srgbClr val="DFC630"/>
              </a:solidFill>
            </a:endParaRPr>
          </a:p>
        </p:txBody>
      </p:sp>
      <p:sp>
        <p:nvSpPr>
          <p:cNvPr id="99" name="Google Shape;99;p19"/>
          <p:cNvSpPr txBox="1"/>
          <p:nvPr/>
        </p:nvSpPr>
        <p:spPr>
          <a:xfrm>
            <a:off x="319075" y="1544250"/>
            <a:ext cx="8704500" cy="2681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800">
                <a:solidFill>
                  <a:srgbClr val="F1C232"/>
                </a:solidFill>
              </a:rPr>
              <a:t>With Tableau, assisted by some data wrangling in Python, we followed our curiosity;  how do the prices compare per region? What were the national average gas prices over the last 10 years? How did the prices change over time? How did the presidential party in office affect the gas prices?</a:t>
            </a:r>
            <a:endParaRPr sz="1800">
              <a:solidFill>
                <a:srgbClr val="F1C232"/>
              </a:solidFill>
            </a:endParaRPr>
          </a:p>
          <a:p>
            <a:pPr indent="0" lvl="0" marL="457200" rtl="0" algn="l">
              <a:lnSpc>
                <a:spcPct val="115000"/>
              </a:lnSpc>
              <a:spcBef>
                <a:spcPts val="1200"/>
              </a:spcBef>
              <a:spcAft>
                <a:spcPts val="0"/>
              </a:spcAft>
              <a:buNone/>
            </a:pPr>
            <a:r>
              <a:rPr lang="en" sz="1800">
                <a:solidFill>
                  <a:srgbClr val="F1C232"/>
                </a:solidFill>
              </a:rPr>
              <a:t>This led us to also consider,  what other factors go into the pricing of crude oil and gas?</a:t>
            </a:r>
            <a:endParaRPr sz="1800">
              <a:solidFill>
                <a:srgbClr val="F1C232"/>
              </a:solidFill>
            </a:endParaRPr>
          </a:p>
          <a:p>
            <a:pPr indent="0" lvl="0" marL="457200" rtl="0" algn="l">
              <a:lnSpc>
                <a:spcPct val="115000"/>
              </a:lnSpc>
              <a:spcBef>
                <a:spcPts val="1200"/>
              </a:spcBef>
              <a:spcAft>
                <a:spcPts val="1200"/>
              </a:spcAft>
              <a:buNone/>
            </a:pPr>
            <a:r>
              <a:rPr lang="en" sz="1800">
                <a:solidFill>
                  <a:srgbClr val="F1C232"/>
                </a:solidFill>
              </a:rPr>
              <a:t>And finally to dive into how barrel prices differ from gallon prices</a:t>
            </a:r>
            <a:endParaRPr sz="1800">
              <a:solidFill>
                <a:srgbClr val="F1C232"/>
              </a:solidFill>
            </a:endParaRPr>
          </a:p>
        </p:txBody>
      </p:sp>
      <p:pic>
        <p:nvPicPr>
          <p:cNvPr id="100" name="Google Shape;100;p19"/>
          <p:cNvPicPr preferRelativeResize="0"/>
          <p:nvPr/>
        </p:nvPicPr>
        <p:blipFill>
          <a:blip r:embed="rId3">
            <a:alphaModFix/>
          </a:blip>
          <a:stretch>
            <a:fillRect/>
          </a:stretch>
        </p:blipFill>
        <p:spPr>
          <a:xfrm>
            <a:off x="6967501" y="115575"/>
            <a:ext cx="1266101" cy="1112949"/>
          </a:xfrm>
          <a:prstGeom prst="rect">
            <a:avLst/>
          </a:prstGeom>
          <a:noFill/>
          <a:ln>
            <a:noFill/>
          </a:ln>
        </p:spPr>
      </p:pic>
      <p:pic>
        <p:nvPicPr>
          <p:cNvPr id="101" name="Google Shape;101;p19"/>
          <p:cNvPicPr preferRelativeResize="0"/>
          <p:nvPr/>
        </p:nvPicPr>
        <p:blipFill>
          <a:blip r:embed="rId4">
            <a:alphaModFix/>
          </a:blip>
          <a:stretch>
            <a:fillRect/>
          </a:stretch>
        </p:blipFill>
        <p:spPr>
          <a:xfrm>
            <a:off x="657624" y="131250"/>
            <a:ext cx="1122826" cy="8552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20"/>
          <p:cNvPicPr preferRelativeResize="0"/>
          <p:nvPr/>
        </p:nvPicPr>
        <p:blipFill>
          <a:blip r:embed="rId3">
            <a:alphaModFix/>
          </a:blip>
          <a:stretch>
            <a:fillRect/>
          </a:stretch>
        </p:blipFill>
        <p:spPr>
          <a:xfrm>
            <a:off x="1347850" y="1017725"/>
            <a:ext cx="6448300" cy="3991025"/>
          </a:xfrm>
          <a:prstGeom prst="rect">
            <a:avLst/>
          </a:prstGeom>
          <a:noFill/>
          <a:ln>
            <a:noFill/>
          </a:ln>
        </p:spPr>
      </p:pic>
      <p:sp>
        <p:nvSpPr>
          <p:cNvPr id="109" name="Google Shape;109;p20"/>
          <p:cNvSpPr txBox="1"/>
          <p:nvPr/>
        </p:nvSpPr>
        <p:spPr>
          <a:xfrm>
            <a:off x="6449475" y="4490525"/>
            <a:ext cx="235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solidFill>
                <a:srgbClr val="DFC63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Major Events Impacting Oil and Gas Prices</a:t>
            </a:r>
            <a:endParaRPr>
              <a:solidFill>
                <a:srgbClr val="F1C232"/>
              </a:solidFill>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1"/>
          <p:cNvPicPr preferRelativeResize="0"/>
          <p:nvPr/>
        </p:nvPicPr>
        <p:blipFill>
          <a:blip r:embed="rId3">
            <a:alphaModFix/>
          </a:blip>
          <a:stretch>
            <a:fillRect/>
          </a:stretch>
        </p:blipFill>
        <p:spPr>
          <a:xfrm>
            <a:off x="1127375" y="1017725"/>
            <a:ext cx="6527600" cy="4025325"/>
          </a:xfrm>
          <a:prstGeom prst="rect">
            <a:avLst/>
          </a:prstGeom>
          <a:noFill/>
          <a:ln>
            <a:noFill/>
          </a:ln>
        </p:spPr>
      </p:pic>
      <p:sp>
        <p:nvSpPr>
          <p:cNvPr id="117" name="Google Shape;117;p21"/>
          <p:cNvSpPr txBox="1"/>
          <p:nvPr/>
        </p:nvSpPr>
        <p:spPr>
          <a:xfrm>
            <a:off x="5103325" y="3596425"/>
            <a:ext cx="245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DFC630"/>
                </a:solidFill>
              </a:rPr>
              <a:t>source:https://axioryintelligence.com</a:t>
            </a:r>
            <a:endParaRPr>
              <a:solidFill>
                <a:srgbClr val="DFC63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